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71" r:id="rId2"/>
    <p:sldId id="257" r:id="rId3"/>
    <p:sldId id="258" r:id="rId4"/>
    <p:sldId id="268" r:id="rId5"/>
    <p:sldId id="269" r:id="rId6"/>
    <p:sldId id="266" r:id="rId7"/>
    <p:sldId id="261" r:id="rId8"/>
    <p:sldId id="262" r:id="rId9"/>
    <p:sldId id="263" r:id="rId10"/>
    <p:sldId id="270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FF"/>
    <a:srgbClr val="FFCCFF"/>
    <a:srgbClr val="00FFFF"/>
    <a:srgbClr val="FF3300"/>
    <a:srgbClr val="FF99FF"/>
    <a:srgbClr val="FF66CC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0" autoAdjust="0"/>
    <p:restoredTop sz="94660"/>
  </p:normalViewPr>
  <p:slideViewPr>
    <p:cSldViewPr>
      <p:cViewPr varScale="1">
        <p:scale>
          <a:sx n="68" d="100"/>
          <a:sy n="6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70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8371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8372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73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74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75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76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8377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378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37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838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8382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8383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CDE2E97-73CE-47E8-A0A7-8A6D0D8987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B293BD-B914-4D8A-A37D-60D2AB72F8D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3E0552-D82C-40F0-B3A0-2E22CCFE276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B5B1CE-7AD5-4A3D-ABDC-F4F4A0BFBD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6989983-15AE-4E34-9278-E55116D4397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74E0D8-B97F-4984-AE26-F9F5B8E800C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D30730-B417-42F1-AD05-4BEF661B810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D21940-2D41-4F3B-B46E-6AB482EA31D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EDD4C3-71C0-4732-8FA3-756FDC541A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697B8E9-FF80-4C0D-AE70-BA095B96CC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AEF3110-CD62-4BE8-9D62-34BBDBDA69A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EE3FB7FE-2ED8-4F75-8636-543FE9CF73FA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5734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7349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735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5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5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53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5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735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356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735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735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73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>
    <p:checker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truo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228600"/>
            <a:ext cx="1330390" cy="13169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1676400" y="381000"/>
            <a:ext cx="7239000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PHÒNG GD&amp;ĐT  QUẬN LONG BIÊN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TRƯỜNG TIỂU HỌC ÁI MỘ 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981200"/>
            <a:ext cx="8534400" cy="350865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MÔN: TOÁN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TIẾT: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165 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- TUẦN: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33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TÊN BÀI: 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ÔN TẬP VỀ ĐẠI LƯỢNG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32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lvl="2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GV </a:t>
            </a:r>
            <a:r>
              <a:rPr lang="en-US" sz="24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thực</a:t>
            </a:r>
            <a:r>
              <a:rPr lang="en-US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24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hiện</a:t>
            </a:r>
            <a:r>
              <a:rPr lang="en-US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: </a:t>
            </a:r>
            <a:r>
              <a:rPr lang="en-US" sz="24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Nguyễn</a:t>
            </a:r>
            <a:r>
              <a:rPr lang="en-US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24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Thanh</a:t>
            </a:r>
            <a:r>
              <a:rPr lang="en-US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24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Hà</a:t>
            </a:r>
            <a:endParaRPr lang="en-US" sz="24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7" name="Picture 5" descr="POINSET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4953000"/>
            <a:ext cx="2000250" cy="1831975"/>
          </a:xfrm>
          <a:prstGeom prst="rect">
            <a:avLst/>
          </a:prstGeom>
          <a:noFill/>
        </p:spPr>
      </p:pic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381000" y="2057400"/>
            <a:ext cx="8534400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>
                <a:solidFill>
                  <a:srgbClr val="FFFF00"/>
                </a:solidFill>
                <a:latin typeface=".VnShelley Allegro" pitchFamily="82" charset="0"/>
              </a:rPr>
              <a:t>TiÕt häc ®Õn ®©y ®· kÕt thóc, kÝnh chóc søc khoÎ c¸c thÇy c« gi¸o vµ c¸c em !</a:t>
            </a:r>
          </a:p>
          <a:p>
            <a:pPr algn="ctr">
              <a:spcBef>
                <a:spcPct val="50000"/>
              </a:spcBef>
            </a:pPr>
            <a:r>
              <a:rPr lang="en-US" u="sng">
                <a:solidFill>
                  <a:srgbClr val="FF3300"/>
                </a:solidFill>
                <a:latin typeface=".VnArial" pitchFamily="34" charset="0"/>
              </a:rPr>
              <a:t>The End</a:t>
            </a:r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2057400" y="59436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u="sng">
                <a:solidFill>
                  <a:srgbClr val="00FFFF"/>
                </a:solidFill>
              </a:rPr>
              <a:t>HuePhuong1295@gmail.com</a:t>
            </a:r>
          </a:p>
        </p:txBody>
      </p:sp>
    </p:spTree>
  </p:cSld>
  <p:clrMapOvr>
    <a:masterClrMapping/>
  </p:clrMapOvr>
  <p:transition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828800" y="2178050"/>
            <a:ext cx="5334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>
                <a:solidFill>
                  <a:srgbClr val="FF3300"/>
                </a:solidFill>
                <a:latin typeface=".VnShelley Allegro" pitchFamily="82" charset="0"/>
              </a:rPr>
              <a:t>TiÕt 166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09600" y="2894013"/>
            <a:ext cx="81534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66"/>
                </a:solidFill>
                <a:latin typeface=".VnTimeH" pitchFamily="34" charset="0"/>
              </a:rPr>
              <a:t>«n tËp vÒ ®¹i l­îng</a:t>
            </a:r>
          </a:p>
          <a:p>
            <a:pPr algn="ctr">
              <a:spcBef>
                <a:spcPct val="50000"/>
              </a:spcBef>
            </a:pPr>
            <a:r>
              <a:rPr lang="en-US" i="1">
                <a:latin typeface=".VnArial" pitchFamily="34" charset="0"/>
              </a:rPr>
              <a:t>( tiÕp theo )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371600" y="868363"/>
            <a:ext cx="6477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FFFF"/>
                </a:solidFill>
                <a:latin typeface=".VnAristote" pitchFamily="34" charset="0"/>
              </a:rPr>
              <a:t>Thø ba ngµy ….. Th¸ng …. N¨m 2008</a:t>
            </a:r>
          </a:p>
        </p:txBody>
      </p:sp>
      <p:pic>
        <p:nvPicPr>
          <p:cNvPr id="3079" name="Picture 7" descr="POINSET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0" y="5026025"/>
            <a:ext cx="2000250" cy="1831975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250"/>
                            </p:stCondLst>
                            <p:childTnLst>
                              <p:par>
                                <p:cTn id="2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77" grpId="0"/>
      <p:bldP spid="30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609600" y="334963"/>
            <a:ext cx="8458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Bµi 1: ViÕt sè thÝch hîp vµo chç chÊm</a:t>
            </a:r>
          </a:p>
        </p:txBody>
      </p:sp>
      <p:grpSp>
        <p:nvGrpSpPr>
          <p:cNvPr id="38954" name="Group 42"/>
          <p:cNvGrpSpPr>
            <a:grpSpLocks/>
          </p:cNvGrpSpPr>
          <p:nvPr/>
        </p:nvGrpSpPr>
        <p:grpSpPr bwMode="auto">
          <a:xfrm>
            <a:off x="533400" y="1447800"/>
            <a:ext cx="8229600" cy="1722438"/>
            <a:chOff x="336" y="912"/>
            <a:chExt cx="5184" cy="1085"/>
          </a:xfrm>
        </p:grpSpPr>
        <p:grpSp>
          <p:nvGrpSpPr>
            <p:cNvPr id="38923" name="Group 11"/>
            <p:cNvGrpSpPr>
              <a:grpSpLocks/>
            </p:cNvGrpSpPr>
            <p:nvPr/>
          </p:nvGrpSpPr>
          <p:grpSpPr bwMode="auto">
            <a:xfrm>
              <a:off x="3312" y="912"/>
              <a:ext cx="2208" cy="404"/>
              <a:chOff x="1008" y="1737"/>
              <a:chExt cx="2208" cy="404"/>
            </a:xfrm>
          </p:grpSpPr>
          <p:sp>
            <p:nvSpPr>
              <p:cNvPr id="38918" name="Text Box 6"/>
              <p:cNvSpPr txBox="1">
                <a:spLocks noChangeArrowheads="1"/>
              </p:cNvSpPr>
              <p:nvPr/>
            </p:nvSpPr>
            <p:spPr bwMode="auto">
              <a:xfrm>
                <a:off x="1008" y="1776"/>
                <a:ext cx="220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1km  = …….. m</a:t>
                </a:r>
              </a:p>
            </p:txBody>
          </p:sp>
          <p:sp>
            <p:nvSpPr>
              <p:cNvPr id="38919" name="Text Box 7"/>
              <p:cNvSpPr txBox="1">
                <a:spLocks noChangeArrowheads="1"/>
              </p:cNvSpPr>
              <p:nvPr/>
            </p:nvSpPr>
            <p:spPr bwMode="auto">
              <a:xfrm>
                <a:off x="1440" y="1737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2</a:t>
                </a:r>
              </a:p>
            </p:txBody>
          </p:sp>
          <p:sp>
            <p:nvSpPr>
              <p:cNvPr id="38921" name="Text Box 9"/>
              <p:cNvSpPr txBox="1">
                <a:spLocks noChangeArrowheads="1"/>
              </p:cNvSpPr>
              <p:nvPr/>
            </p:nvSpPr>
            <p:spPr bwMode="auto">
              <a:xfrm>
                <a:off x="2688" y="1737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2</a:t>
                </a:r>
              </a:p>
            </p:txBody>
          </p:sp>
        </p:grpSp>
        <p:grpSp>
          <p:nvGrpSpPr>
            <p:cNvPr id="38928" name="Group 16"/>
            <p:cNvGrpSpPr>
              <a:grpSpLocks/>
            </p:cNvGrpSpPr>
            <p:nvPr/>
          </p:nvGrpSpPr>
          <p:grpSpPr bwMode="auto">
            <a:xfrm>
              <a:off x="3312" y="1584"/>
              <a:ext cx="2208" cy="404"/>
              <a:chOff x="3312" y="1804"/>
              <a:chExt cx="2208" cy="404"/>
            </a:xfrm>
          </p:grpSpPr>
          <p:sp>
            <p:nvSpPr>
              <p:cNvPr id="38925" name="Text Box 13"/>
              <p:cNvSpPr txBox="1">
                <a:spLocks noChangeArrowheads="1"/>
              </p:cNvSpPr>
              <p:nvPr/>
            </p:nvSpPr>
            <p:spPr bwMode="auto">
              <a:xfrm>
                <a:off x="3312" y="1843"/>
                <a:ext cx="220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1dm  = …….. cm</a:t>
                </a:r>
              </a:p>
            </p:txBody>
          </p:sp>
          <p:sp>
            <p:nvSpPr>
              <p:cNvPr id="38926" name="Text Box 14"/>
              <p:cNvSpPr txBox="1">
                <a:spLocks noChangeArrowheads="1"/>
              </p:cNvSpPr>
              <p:nvPr/>
            </p:nvSpPr>
            <p:spPr bwMode="auto">
              <a:xfrm>
                <a:off x="3744" y="1804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2</a:t>
                </a:r>
              </a:p>
            </p:txBody>
          </p:sp>
          <p:sp>
            <p:nvSpPr>
              <p:cNvPr id="38927" name="Text Box 15"/>
              <p:cNvSpPr txBox="1">
                <a:spLocks noChangeArrowheads="1"/>
              </p:cNvSpPr>
              <p:nvPr/>
            </p:nvSpPr>
            <p:spPr bwMode="auto">
              <a:xfrm>
                <a:off x="5088" y="1804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2</a:t>
                </a:r>
              </a:p>
            </p:txBody>
          </p:sp>
        </p:grpSp>
        <p:grpSp>
          <p:nvGrpSpPr>
            <p:cNvPr id="38938" name="Group 26"/>
            <p:cNvGrpSpPr>
              <a:grpSpLocks/>
            </p:cNvGrpSpPr>
            <p:nvPr/>
          </p:nvGrpSpPr>
          <p:grpSpPr bwMode="auto">
            <a:xfrm>
              <a:off x="336" y="912"/>
              <a:ext cx="1872" cy="365"/>
              <a:chOff x="288" y="2736"/>
              <a:chExt cx="1872" cy="365"/>
            </a:xfrm>
          </p:grpSpPr>
          <p:sp>
            <p:nvSpPr>
              <p:cNvPr id="38929" name="Text Box 17"/>
              <p:cNvSpPr txBox="1">
                <a:spLocks noChangeArrowheads="1"/>
              </p:cNvSpPr>
              <p:nvPr/>
            </p:nvSpPr>
            <p:spPr bwMode="auto">
              <a:xfrm>
                <a:off x="288" y="2736"/>
                <a:ext cx="1776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1m  = ……. dm</a:t>
                </a:r>
              </a:p>
            </p:txBody>
          </p:sp>
          <p:sp>
            <p:nvSpPr>
              <p:cNvPr id="38936" name="Text Box 24"/>
              <p:cNvSpPr txBox="1">
                <a:spLocks noChangeArrowheads="1"/>
              </p:cNvSpPr>
              <p:nvPr/>
            </p:nvSpPr>
            <p:spPr bwMode="auto">
              <a:xfrm>
                <a:off x="1920" y="2736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2</a:t>
                </a:r>
              </a:p>
            </p:txBody>
          </p:sp>
          <p:sp>
            <p:nvSpPr>
              <p:cNvPr id="38937" name="Text Box 25"/>
              <p:cNvSpPr txBox="1">
                <a:spLocks noChangeArrowheads="1"/>
              </p:cNvSpPr>
              <p:nvPr/>
            </p:nvSpPr>
            <p:spPr bwMode="auto">
              <a:xfrm>
                <a:off x="611" y="2736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2</a:t>
                </a:r>
              </a:p>
            </p:txBody>
          </p:sp>
        </p:grpSp>
        <p:grpSp>
          <p:nvGrpSpPr>
            <p:cNvPr id="38939" name="Group 27"/>
            <p:cNvGrpSpPr>
              <a:grpSpLocks/>
            </p:cNvGrpSpPr>
            <p:nvPr/>
          </p:nvGrpSpPr>
          <p:grpSpPr bwMode="auto">
            <a:xfrm>
              <a:off x="336" y="1632"/>
              <a:ext cx="1872" cy="365"/>
              <a:chOff x="288" y="2736"/>
              <a:chExt cx="1872" cy="365"/>
            </a:xfrm>
          </p:grpSpPr>
          <p:sp>
            <p:nvSpPr>
              <p:cNvPr id="38940" name="Text Box 28"/>
              <p:cNvSpPr txBox="1">
                <a:spLocks noChangeArrowheads="1"/>
              </p:cNvSpPr>
              <p:nvPr/>
            </p:nvSpPr>
            <p:spPr bwMode="auto">
              <a:xfrm>
                <a:off x="288" y="2736"/>
                <a:ext cx="1776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1m  = ……. cm</a:t>
                </a:r>
              </a:p>
            </p:txBody>
          </p:sp>
          <p:sp>
            <p:nvSpPr>
              <p:cNvPr id="38941" name="Text Box 29"/>
              <p:cNvSpPr txBox="1">
                <a:spLocks noChangeArrowheads="1"/>
              </p:cNvSpPr>
              <p:nvPr/>
            </p:nvSpPr>
            <p:spPr bwMode="auto">
              <a:xfrm>
                <a:off x="1920" y="2736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2</a:t>
                </a:r>
              </a:p>
            </p:txBody>
          </p:sp>
          <p:sp>
            <p:nvSpPr>
              <p:cNvPr id="38942" name="Text Box 30"/>
              <p:cNvSpPr txBox="1">
                <a:spLocks noChangeArrowheads="1"/>
              </p:cNvSpPr>
              <p:nvPr/>
            </p:nvSpPr>
            <p:spPr bwMode="auto">
              <a:xfrm>
                <a:off x="611" y="2736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2</a:t>
                </a:r>
              </a:p>
            </p:txBody>
          </p:sp>
        </p:grpSp>
      </p:grpSp>
      <p:sp>
        <p:nvSpPr>
          <p:cNvPr id="38943" name="Text Box 31"/>
          <p:cNvSpPr txBox="1">
            <a:spLocks noChangeArrowheads="1"/>
          </p:cNvSpPr>
          <p:nvPr/>
        </p:nvSpPr>
        <p:spPr bwMode="auto">
          <a:xfrm>
            <a:off x="381000" y="3429000"/>
            <a:ext cx="83058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lang="en-US"/>
              <a:t>  Hai ®¬n vÞ ®o diÖn tÝch liªn tiÕp nhau cã quan hÖ nh­ thÕ nµo?</a:t>
            </a:r>
          </a:p>
        </p:txBody>
      </p:sp>
      <p:sp>
        <p:nvSpPr>
          <p:cNvPr id="38953" name="Text Box 41"/>
          <p:cNvSpPr txBox="1">
            <a:spLocks noChangeArrowheads="1"/>
          </p:cNvSpPr>
          <p:nvPr/>
        </p:nvSpPr>
        <p:spPr bwMode="auto">
          <a:xfrm>
            <a:off x="533400" y="5181600"/>
            <a:ext cx="78486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lang="en-US">
                <a:solidFill>
                  <a:srgbClr val="FFFF00"/>
                </a:solidFill>
              </a:rPr>
              <a:t>  Hai ®¬n vÞ ®o diÖn tÝch liªn tiÕp nhau gÊp kÐm nhau 100 lÇn.</a:t>
            </a:r>
          </a:p>
        </p:txBody>
      </p:sp>
      <p:sp>
        <p:nvSpPr>
          <p:cNvPr id="38955" name="Text Box 43"/>
          <p:cNvSpPr txBox="1">
            <a:spLocks noChangeArrowheads="1"/>
          </p:cNvSpPr>
          <p:nvPr/>
        </p:nvSpPr>
        <p:spPr bwMode="auto">
          <a:xfrm>
            <a:off x="1781175" y="1443038"/>
            <a:ext cx="914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100</a:t>
            </a:r>
          </a:p>
        </p:txBody>
      </p:sp>
      <p:sp>
        <p:nvSpPr>
          <p:cNvPr id="38956" name="Text Box 44"/>
          <p:cNvSpPr txBox="1">
            <a:spLocks noChangeArrowheads="1"/>
          </p:cNvSpPr>
          <p:nvPr/>
        </p:nvSpPr>
        <p:spPr bwMode="auto">
          <a:xfrm>
            <a:off x="1662113" y="2581275"/>
            <a:ext cx="106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1000</a:t>
            </a:r>
          </a:p>
        </p:txBody>
      </p:sp>
      <p:sp>
        <p:nvSpPr>
          <p:cNvPr id="38957" name="Text Box 45"/>
          <p:cNvSpPr txBox="1">
            <a:spLocks noChangeArrowheads="1"/>
          </p:cNvSpPr>
          <p:nvPr/>
        </p:nvSpPr>
        <p:spPr bwMode="auto">
          <a:xfrm>
            <a:off x="6781800" y="2560638"/>
            <a:ext cx="914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100</a:t>
            </a:r>
          </a:p>
        </p:txBody>
      </p:sp>
      <p:sp>
        <p:nvSpPr>
          <p:cNvPr id="38958" name="Text Box 46"/>
          <p:cNvSpPr txBox="1">
            <a:spLocks noChangeArrowheads="1"/>
          </p:cNvSpPr>
          <p:nvPr/>
        </p:nvSpPr>
        <p:spPr bwMode="auto">
          <a:xfrm>
            <a:off x="6643688" y="1498600"/>
            <a:ext cx="106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1000</a:t>
            </a:r>
          </a:p>
        </p:txBody>
      </p:sp>
      <p:pic>
        <p:nvPicPr>
          <p:cNvPr id="38960" name="Picture 48" descr="POINSET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9950" y="5026025"/>
            <a:ext cx="2000250" cy="1831975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8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8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38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389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389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/>
      <p:bldP spid="38943" grpId="0"/>
      <p:bldP spid="38943" grpId="1"/>
      <p:bldP spid="38953" grpId="0"/>
      <p:bldP spid="38953" grpId="1"/>
      <p:bldP spid="38955" grpId="0"/>
      <p:bldP spid="38956" grpId="0"/>
      <p:bldP spid="38957" grpId="0"/>
      <p:bldP spid="389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608" name="Group 24"/>
          <p:cNvGrpSpPr>
            <a:grpSpLocks/>
          </p:cNvGrpSpPr>
          <p:nvPr/>
        </p:nvGrpSpPr>
        <p:grpSpPr bwMode="auto">
          <a:xfrm>
            <a:off x="152400" y="990600"/>
            <a:ext cx="9364663" cy="3840163"/>
            <a:chOff x="0" y="576"/>
            <a:chExt cx="5952" cy="2419"/>
          </a:xfrm>
        </p:grpSpPr>
        <p:sp>
          <p:nvSpPr>
            <p:cNvPr id="67593" name="Text Box 9"/>
            <p:cNvSpPr txBox="1">
              <a:spLocks noChangeArrowheads="1"/>
            </p:cNvSpPr>
            <p:nvPr/>
          </p:nvSpPr>
          <p:spPr bwMode="auto">
            <a:xfrm>
              <a:off x="3024" y="1699"/>
              <a:ext cx="25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60 000cm</a:t>
              </a:r>
              <a:r>
                <a:rPr lang="en-US" baseline="30000"/>
                <a:t>2  </a:t>
              </a:r>
              <a:r>
                <a:rPr lang="en-US"/>
                <a:t>= ……. m</a:t>
              </a:r>
              <a:r>
                <a:rPr lang="en-US" baseline="30000"/>
                <a:t>2</a:t>
              </a:r>
              <a:endParaRPr lang="en-US"/>
            </a:p>
          </p:txBody>
        </p:sp>
        <p:sp>
          <p:nvSpPr>
            <p:cNvPr id="67588" name="Text Box 4"/>
            <p:cNvSpPr txBox="1">
              <a:spLocks noChangeArrowheads="1"/>
            </p:cNvSpPr>
            <p:nvPr/>
          </p:nvSpPr>
          <p:spPr bwMode="auto">
            <a:xfrm>
              <a:off x="0" y="576"/>
              <a:ext cx="292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15m</a:t>
              </a:r>
              <a:r>
                <a:rPr lang="en-US" baseline="30000"/>
                <a:t>2  </a:t>
              </a:r>
              <a:r>
                <a:rPr lang="en-US"/>
                <a:t>= ………... cm</a:t>
              </a:r>
              <a:r>
                <a:rPr lang="en-US" baseline="30000"/>
                <a:t>2</a:t>
              </a:r>
              <a:endParaRPr lang="en-US"/>
            </a:p>
          </p:txBody>
        </p:sp>
        <p:sp>
          <p:nvSpPr>
            <p:cNvPr id="67590" name="Text Box 6"/>
            <p:cNvSpPr txBox="1">
              <a:spLocks noChangeArrowheads="1"/>
            </p:cNvSpPr>
            <p:nvPr/>
          </p:nvSpPr>
          <p:spPr bwMode="auto">
            <a:xfrm>
              <a:off x="0" y="1123"/>
              <a:ext cx="292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103m</a:t>
              </a:r>
              <a:r>
                <a:rPr lang="en-US" baseline="30000"/>
                <a:t>2  </a:t>
              </a:r>
              <a:r>
                <a:rPr lang="en-US"/>
                <a:t>= ………... dm</a:t>
              </a:r>
              <a:r>
                <a:rPr lang="en-US" baseline="30000"/>
                <a:t>2</a:t>
              </a:r>
              <a:endParaRPr lang="en-US"/>
            </a:p>
          </p:txBody>
        </p:sp>
        <p:sp>
          <p:nvSpPr>
            <p:cNvPr id="67591" name="Text Box 7"/>
            <p:cNvSpPr txBox="1">
              <a:spLocks noChangeArrowheads="1"/>
            </p:cNvSpPr>
            <p:nvPr/>
          </p:nvSpPr>
          <p:spPr bwMode="auto">
            <a:xfrm>
              <a:off x="3024" y="1152"/>
              <a:ext cx="292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2110dm</a:t>
              </a:r>
              <a:r>
                <a:rPr lang="en-US" baseline="30000"/>
                <a:t>2  </a:t>
              </a:r>
              <a:r>
                <a:rPr lang="en-US"/>
                <a:t>= ……… cm</a:t>
              </a:r>
              <a:r>
                <a:rPr lang="en-US" baseline="30000"/>
                <a:t>2</a:t>
              </a:r>
              <a:endParaRPr lang="en-US"/>
            </a:p>
          </p:txBody>
        </p:sp>
        <p:sp>
          <p:nvSpPr>
            <p:cNvPr id="67592" name="Text Box 8"/>
            <p:cNvSpPr txBox="1">
              <a:spLocks noChangeArrowheads="1"/>
            </p:cNvSpPr>
            <p:nvPr/>
          </p:nvSpPr>
          <p:spPr bwMode="auto">
            <a:xfrm>
              <a:off x="3024" y="614"/>
              <a:ext cx="292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1300dm</a:t>
              </a:r>
              <a:r>
                <a:rPr lang="en-US" baseline="30000"/>
                <a:t>2  </a:t>
              </a:r>
              <a:r>
                <a:rPr lang="en-US"/>
                <a:t>= …… m</a:t>
              </a:r>
              <a:r>
                <a:rPr lang="en-US" baseline="30000"/>
                <a:t>2</a:t>
              </a:r>
              <a:endParaRPr lang="en-US"/>
            </a:p>
          </p:txBody>
        </p:sp>
        <p:sp>
          <p:nvSpPr>
            <p:cNvPr id="67594" name="Text Box 10"/>
            <p:cNvSpPr txBox="1">
              <a:spLocks noChangeArrowheads="1"/>
            </p:cNvSpPr>
            <p:nvPr/>
          </p:nvSpPr>
          <p:spPr bwMode="auto">
            <a:xfrm>
              <a:off x="0" y="1718"/>
              <a:ext cx="268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500cm</a:t>
              </a:r>
              <a:r>
                <a:rPr lang="en-US" baseline="30000"/>
                <a:t>2</a:t>
              </a:r>
              <a:r>
                <a:rPr lang="en-US"/>
                <a:t> = …… dm</a:t>
              </a:r>
              <a:r>
                <a:rPr lang="en-US" baseline="30000"/>
                <a:t>2</a:t>
              </a:r>
              <a:endParaRPr lang="en-US"/>
            </a:p>
          </p:txBody>
        </p:sp>
        <p:sp>
          <p:nvSpPr>
            <p:cNvPr id="67596" name="Text Box 12"/>
            <p:cNvSpPr txBox="1">
              <a:spLocks noChangeArrowheads="1"/>
            </p:cNvSpPr>
            <p:nvPr/>
          </p:nvSpPr>
          <p:spPr bwMode="auto">
            <a:xfrm>
              <a:off x="0" y="2323"/>
              <a:ext cx="2496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5m</a:t>
              </a:r>
              <a:r>
                <a:rPr lang="en-US" baseline="30000"/>
                <a:t>2 </a:t>
              </a:r>
              <a:r>
                <a:rPr lang="en-US"/>
                <a:t>9dm</a:t>
              </a:r>
              <a:r>
                <a:rPr lang="en-US" baseline="30000"/>
                <a:t>2</a:t>
              </a:r>
              <a:r>
                <a:rPr lang="en-US"/>
                <a:t> = …….. dm</a:t>
              </a:r>
              <a:r>
                <a:rPr lang="en-US" baseline="30000"/>
                <a:t>2</a:t>
              </a:r>
              <a:endParaRPr lang="en-US"/>
            </a:p>
          </p:txBody>
        </p:sp>
        <p:sp>
          <p:nvSpPr>
            <p:cNvPr id="67597" name="Text Box 13"/>
            <p:cNvSpPr txBox="1">
              <a:spLocks noChangeArrowheads="1"/>
            </p:cNvSpPr>
            <p:nvPr/>
          </p:nvSpPr>
          <p:spPr bwMode="auto">
            <a:xfrm>
              <a:off x="3024" y="2323"/>
              <a:ext cx="292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8m</a:t>
              </a:r>
              <a:r>
                <a:rPr lang="en-US" baseline="30000"/>
                <a:t>2 </a:t>
              </a:r>
              <a:r>
                <a:rPr lang="en-US"/>
                <a:t>50cm</a:t>
              </a:r>
              <a:r>
                <a:rPr lang="en-US" baseline="30000"/>
                <a:t>2</a:t>
              </a:r>
              <a:r>
                <a:rPr lang="en-US"/>
                <a:t> = ……… cm</a:t>
              </a:r>
              <a:r>
                <a:rPr lang="en-US" baseline="30000"/>
                <a:t>2</a:t>
              </a:r>
              <a:endParaRPr lang="en-US"/>
            </a:p>
          </p:txBody>
        </p:sp>
      </p:grpSp>
      <p:sp>
        <p:nvSpPr>
          <p:cNvPr id="67598" name="Text Box 14"/>
          <p:cNvSpPr txBox="1">
            <a:spLocks noChangeArrowheads="1"/>
          </p:cNvSpPr>
          <p:nvPr/>
        </p:nvSpPr>
        <p:spPr bwMode="auto">
          <a:xfrm>
            <a:off x="762000" y="182563"/>
            <a:ext cx="8382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Bµi 2: ViÕt sè thÝch hîp vµo chç chÊm</a:t>
            </a:r>
          </a:p>
        </p:txBody>
      </p:sp>
      <p:sp>
        <p:nvSpPr>
          <p:cNvPr id="67600" name="Text Box 16"/>
          <p:cNvSpPr txBox="1">
            <a:spLocks noChangeArrowheads="1"/>
          </p:cNvSpPr>
          <p:nvPr/>
        </p:nvSpPr>
        <p:spPr bwMode="auto">
          <a:xfrm>
            <a:off x="990600" y="4570413"/>
            <a:ext cx="7626350" cy="228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lang="en-US"/>
              <a:t>  Víi cïng mét gi¸ trÞ ®¹i l­îng khi ®¬n vÞ ®o t¨ng lªn hoÆc gi¶m ®i mét sè lÇn th× sè ®o t­¬ng øng nh­ thÕ nµo?</a:t>
            </a:r>
          </a:p>
        </p:txBody>
      </p:sp>
      <p:sp>
        <p:nvSpPr>
          <p:cNvPr id="67601" name="Text Box 17"/>
          <p:cNvSpPr txBox="1">
            <a:spLocks noChangeArrowheads="1"/>
          </p:cNvSpPr>
          <p:nvPr/>
        </p:nvSpPr>
        <p:spPr bwMode="auto">
          <a:xfrm>
            <a:off x="152400" y="3763963"/>
            <a:ext cx="39258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5m</a:t>
            </a:r>
            <a:r>
              <a:rPr lang="en-US" baseline="30000">
                <a:solidFill>
                  <a:srgbClr val="FFFF00"/>
                </a:solidFill>
              </a:rPr>
              <a:t>2 </a:t>
            </a:r>
            <a:r>
              <a:rPr lang="en-US">
                <a:solidFill>
                  <a:srgbClr val="FFFF00"/>
                </a:solidFill>
              </a:rPr>
              <a:t>9dm</a:t>
            </a:r>
            <a:r>
              <a:rPr lang="en-US" baseline="30000">
                <a:solidFill>
                  <a:srgbClr val="FFFF00"/>
                </a:solidFill>
              </a:rPr>
              <a:t>2</a:t>
            </a:r>
            <a:r>
              <a:rPr lang="en-US">
                <a:solidFill>
                  <a:srgbClr val="FFFF00"/>
                </a:solidFill>
              </a:rPr>
              <a:t> = …….. dm</a:t>
            </a:r>
            <a:r>
              <a:rPr lang="en-US" baseline="30000">
                <a:solidFill>
                  <a:srgbClr val="FFFF00"/>
                </a:solidFill>
              </a:rPr>
              <a:t>2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67604" name="Text Box 20"/>
          <p:cNvSpPr txBox="1">
            <a:spLocks noChangeArrowheads="1"/>
          </p:cNvSpPr>
          <p:nvPr/>
        </p:nvSpPr>
        <p:spPr bwMode="auto">
          <a:xfrm>
            <a:off x="990600" y="4570413"/>
            <a:ext cx="7324725" cy="228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lang="en-US">
                <a:solidFill>
                  <a:srgbClr val="FFFF00"/>
                </a:solidFill>
              </a:rPr>
              <a:t>  Khi ®¬n vÞ ®o t¨ng lªn hoÆc gi¶m ®i mét sè lÇn th× sè ®o sÏ gi¶m hoÆc t¨ng mét sè lÇn t­¬ng øng.</a:t>
            </a:r>
          </a:p>
        </p:txBody>
      </p:sp>
      <p:sp>
        <p:nvSpPr>
          <p:cNvPr id="67605" name="Text Box 21"/>
          <p:cNvSpPr txBox="1">
            <a:spLocks noChangeArrowheads="1"/>
          </p:cNvSpPr>
          <p:nvPr/>
        </p:nvSpPr>
        <p:spPr bwMode="auto">
          <a:xfrm>
            <a:off x="1600200" y="914400"/>
            <a:ext cx="1736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150 000</a:t>
            </a:r>
          </a:p>
        </p:txBody>
      </p:sp>
      <p:sp>
        <p:nvSpPr>
          <p:cNvPr id="67606" name="Text Box 22"/>
          <p:cNvSpPr txBox="1">
            <a:spLocks noChangeArrowheads="1"/>
          </p:cNvSpPr>
          <p:nvPr/>
        </p:nvSpPr>
        <p:spPr bwMode="auto">
          <a:xfrm>
            <a:off x="152400" y="990600"/>
            <a:ext cx="4605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15m</a:t>
            </a:r>
            <a:r>
              <a:rPr lang="en-US" baseline="30000">
                <a:solidFill>
                  <a:srgbClr val="FFFF00"/>
                </a:solidFill>
              </a:rPr>
              <a:t>2  </a:t>
            </a:r>
            <a:r>
              <a:rPr lang="en-US">
                <a:solidFill>
                  <a:srgbClr val="FFFF00"/>
                </a:solidFill>
              </a:rPr>
              <a:t>= ………... cm</a:t>
            </a:r>
            <a:r>
              <a:rPr lang="en-US" baseline="30000">
                <a:solidFill>
                  <a:srgbClr val="FFFF00"/>
                </a:solidFill>
              </a:rPr>
              <a:t>2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67609" name="Text Box 25"/>
          <p:cNvSpPr txBox="1">
            <a:spLocks noChangeArrowheads="1"/>
          </p:cNvSpPr>
          <p:nvPr/>
        </p:nvSpPr>
        <p:spPr bwMode="auto">
          <a:xfrm>
            <a:off x="152400" y="990600"/>
            <a:ext cx="4605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15m</a:t>
            </a:r>
            <a:r>
              <a:rPr lang="en-US" baseline="30000"/>
              <a:t>2  </a:t>
            </a:r>
            <a:r>
              <a:rPr lang="en-US"/>
              <a:t>= ………... cm</a:t>
            </a:r>
            <a:r>
              <a:rPr lang="en-US" baseline="30000"/>
              <a:t>2</a:t>
            </a:r>
            <a:endParaRPr lang="en-US"/>
          </a:p>
        </p:txBody>
      </p:sp>
      <p:sp>
        <p:nvSpPr>
          <p:cNvPr id="67610" name="Text Box 26"/>
          <p:cNvSpPr txBox="1">
            <a:spLocks noChangeArrowheads="1"/>
          </p:cNvSpPr>
          <p:nvPr/>
        </p:nvSpPr>
        <p:spPr bwMode="auto">
          <a:xfrm>
            <a:off x="1905000" y="1782763"/>
            <a:ext cx="15859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10 300</a:t>
            </a:r>
          </a:p>
        </p:txBody>
      </p:sp>
      <p:sp>
        <p:nvSpPr>
          <p:cNvPr id="67611" name="Text Box 27"/>
          <p:cNvSpPr txBox="1">
            <a:spLocks noChangeArrowheads="1"/>
          </p:cNvSpPr>
          <p:nvPr/>
        </p:nvSpPr>
        <p:spPr bwMode="auto">
          <a:xfrm>
            <a:off x="2209800" y="2697163"/>
            <a:ext cx="9064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67612" name="Text Box 28"/>
          <p:cNvSpPr txBox="1">
            <a:spLocks noChangeArrowheads="1"/>
          </p:cNvSpPr>
          <p:nvPr/>
        </p:nvSpPr>
        <p:spPr bwMode="auto">
          <a:xfrm>
            <a:off x="152400" y="3763963"/>
            <a:ext cx="39258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5m</a:t>
            </a:r>
            <a:r>
              <a:rPr lang="en-US" baseline="30000"/>
              <a:t>2 </a:t>
            </a:r>
            <a:r>
              <a:rPr lang="en-US"/>
              <a:t>9dm</a:t>
            </a:r>
            <a:r>
              <a:rPr lang="en-US" baseline="30000"/>
              <a:t>2</a:t>
            </a:r>
            <a:r>
              <a:rPr lang="en-US"/>
              <a:t> = …….. dm</a:t>
            </a:r>
            <a:r>
              <a:rPr lang="en-US" baseline="30000"/>
              <a:t>2</a:t>
            </a:r>
            <a:endParaRPr lang="en-US"/>
          </a:p>
        </p:txBody>
      </p:sp>
      <p:sp>
        <p:nvSpPr>
          <p:cNvPr id="67613" name="Text Box 29"/>
          <p:cNvSpPr txBox="1">
            <a:spLocks noChangeArrowheads="1"/>
          </p:cNvSpPr>
          <p:nvPr/>
        </p:nvSpPr>
        <p:spPr bwMode="auto">
          <a:xfrm>
            <a:off x="2438400" y="3687763"/>
            <a:ext cx="9064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509</a:t>
            </a:r>
          </a:p>
        </p:txBody>
      </p:sp>
      <p:sp>
        <p:nvSpPr>
          <p:cNvPr id="67614" name="Text Box 30"/>
          <p:cNvSpPr txBox="1">
            <a:spLocks noChangeArrowheads="1"/>
          </p:cNvSpPr>
          <p:nvPr/>
        </p:nvSpPr>
        <p:spPr bwMode="auto">
          <a:xfrm>
            <a:off x="7086600" y="969963"/>
            <a:ext cx="6794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13</a:t>
            </a:r>
          </a:p>
        </p:txBody>
      </p:sp>
      <p:sp>
        <p:nvSpPr>
          <p:cNvPr id="67615" name="Text Box 31"/>
          <p:cNvSpPr txBox="1">
            <a:spLocks noChangeArrowheads="1"/>
          </p:cNvSpPr>
          <p:nvPr/>
        </p:nvSpPr>
        <p:spPr bwMode="auto">
          <a:xfrm>
            <a:off x="7239000" y="1793875"/>
            <a:ext cx="6794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21</a:t>
            </a:r>
          </a:p>
        </p:txBody>
      </p:sp>
      <p:sp>
        <p:nvSpPr>
          <p:cNvPr id="67616" name="Text Box 32"/>
          <p:cNvSpPr txBox="1">
            <a:spLocks noChangeArrowheads="1"/>
          </p:cNvSpPr>
          <p:nvPr/>
        </p:nvSpPr>
        <p:spPr bwMode="auto">
          <a:xfrm>
            <a:off x="7391400" y="2697163"/>
            <a:ext cx="6794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60</a:t>
            </a:r>
          </a:p>
        </p:txBody>
      </p:sp>
      <p:sp>
        <p:nvSpPr>
          <p:cNvPr id="67617" name="Text Box 33"/>
          <p:cNvSpPr txBox="1">
            <a:spLocks noChangeArrowheads="1"/>
          </p:cNvSpPr>
          <p:nvPr/>
        </p:nvSpPr>
        <p:spPr bwMode="auto">
          <a:xfrm>
            <a:off x="7239000" y="3687763"/>
            <a:ext cx="15859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80 050</a:t>
            </a:r>
          </a:p>
        </p:txBody>
      </p:sp>
      <p:sp>
        <p:nvSpPr>
          <p:cNvPr id="67618" name="Text Box 34"/>
          <p:cNvSpPr txBox="1">
            <a:spLocks noChangeArrowheads="1"/>
          </p:cNvSpPr>
          <p:nvPr/>
        </p:nvSpPr>
        <p:spPr bwMode="auto">
          <a:xfrm>
            <a:off x="76200" y="381000"/>
            <a:ext cx="603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a)</a:t>
            </a:r>
          </a:p>
        </p:txBody>
      </p:sp>
      <p:pic>
        <p:nvPicPr>
          <p:cNvPr id="67619" name="Picture 35" descr="POINSET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0" y="5026025"/>
            <a:ext cx="2000250" cy="1831975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67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1000"/>
                                        <p:tgtEl>
                                          <p:spTgt spid="67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7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67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76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76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676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676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676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676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67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67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676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67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67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67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67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67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67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67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8" grpId="0"/>
      <p:bldP spid="67600" grpId="0"/>
      <p:bldP spid="67600" grpId="1"/>
      <p:bldP spid="67601" grpId="0"/>
      <p:bldP spid="67604" grpId="0"/>
      <p:bldP spid="67604" grpId="1"/>
      <p:bldP spid="67605" grpId="0"/>
      <p:bldP spid="67606" grpId="0"/>
      <p:bldP spid="67609" grpId="0"/>
      <p:bldP spid="67610" grpId="0"/>
      <p:bldP spid="67611" grpId="0"/>
      <p:bldP spid="67612" grpId="0"/>
      <p:bldP spid="67614" grpId="0"/>
      <p:bldP spid="67615" grpId="0"/>
      <p:bldP spid="67616" grpId="0"/>
      <p:bldP spid="67617" grpId="0"/>
      <p:bldP spid="676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680" name="Group 72"/>
          <p:cNvGrpSpPr>
            <a:grpSpLocks/>
          </p:cNvGrpSpPr>
          <p:nvPr/>
        </p:nvGrpSpPr>
        <p:grpSpPr bwMode="auto">
          <a:xfrm>
            <a:off x="228600" y="381000"/>
            <a:ext cx="8763000" cy="5105400"/>
            <a:chOff x="144" y="240"/>
            <a:chExt cx="5520" cy="3216"/>
          </a:xfrm>
        </p:grpSpPr>
        <p:graphicFrame>
          <p:nvGraphicFramePr>
            <p:cNvPr id="68613" name="Object 5"/>
            <p:cNvGraphicFramePr>
              <a:graphicFrameLocks noChangeAspect="1"/>
            </p:cNvGraphicFramePr>
            <p:nvPr/>
          </p:nvGraphicFramePr>
          <p:xfrm>
            <a:off x="2844" y="2092"/>
            <a:ext cx="72" cy="136"/>
          </p:xfrm>
          <a:graphic>
            <a:graphicData uri="http://schemas.openxmlformats.org/presentationml/2006/ole">
              <p:oleObj spid="_x0000_s68613" name="Equation" r:id="rId3" imgW="114120" imgH="215640" progId="Equation.3">
                <p:embed/>
              </p:oleObj>
            </a:graphicData>
          </a:graphic>
        </p:graphicFrame>
        <p:graphicFrame>
          <p:nvGraphicFramePr>
            <p:cNvPr id="68614" name="Object 6"/>
            <p:cNvGraphicFramePr>
              <a:graphicFrameLocks noChangeAspect="1"/>
            </p:cNvGraphicFramePr>
            <p:nvPr/>
          </p:nvGraphicFramePr>
          <p:xfrm>
            <a:off x="2844" y="2092"/>
            <a:ext cx="72" cy="136"/>
          </p:xfrm>
          <a:graphic>
            <a:graphicData uri="http://schemas.openxmlformats.org/presentationml/2006/ole">
              <p:oleObj spid="_x0000_s68614" name="Equation" r:id="rId4" imgW="114120" imgH="215640" progId="Equation.3">
                <p:embed/>
              </p:oleObj>
            </a:graphicData>
          </a:graphic>
        </p:graphicFrame>
        <p:graphicFrame>
          <p:nvGraphicFramePr>
            <p:cNvPr id="68615" name="Object 7"/>
            <p:cNvGraphicFramePr>
              <a:graphicFrameLocks noChangeAspect="1"/>
            </p:cNvGraphicFramePr>
            <p:nvPr/>
          </p:nvGraphicFramePr>
          <p:xfrm>
            <a:off x="2844" y="2092"/>
            <a:ext cx="72" cy="136"/>
          </p:xfrm>
          <a:graphic>
            <a:graphicData uri="http://schemas.openxmlformats.org/presentationml/2006/ole">
              <p:oleObj spid="_x0000_s68615" name="Equation" r:id="rId5" imgW="114120" imgH="215640" progId="Equation.3">
                <p:embed/>
              </p:oleObj>
            </a:graphicData>
          </a:graphic>
        </p:graphicFrame>
        <p:grpSp>
          <p:nvGrpSpPr>
            <p:cNvPr id="68670" name="Group 62"/>
            <p:cNvGrpSpPr>
              <a:grpSpLocks/>
            </p:cNvGrpSpPr>
            <p:nvPr/>
          </p:nvGrpSpPr>
          <p:grpSpPr bwMode="auto">
            <a:xfrm>
              <a:off x="336" y="576"/>
              <a:ext cx="5328" cy="717"/>
              <a:chOff x="336" y="576"/>
              <a:chExt cx="5328" cy="717"/>
            </a:xfrm>
          </p:grpSpPr>
          <p:grpSp>
            <p:nvGrpSpPr>
              <p:cNvPr id="68641" name="Group 33"/>
              <p:cNvGrpSpPr>
                <a:grpSpLocks/>
              </p:cNvGrpSpPr>
              <p:nvPr/>
            </p:nvGrpSpPr>
            <p:grpSpPr bwMode="auto">
              <a:xfrm>
                <a:off x="336" y="576"/>
                <a:ext cx="2352" cy="717"/>
                <a:chOff x="336" y="720"/>
                <a:chExt cx="2352" cy="717"/>
              </a:xfrm>
            </p:grpSpPr>
            <p:sp>
              <p:nvSpPr>
                <p:cNvPr id="68631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104" y="816"/>
                  <a:ext cx="960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endParaRPr lang="en-US"/>
                </a:p>
              </p:txBody>
            </p:sp>
            <p:grpSp>
              <p:nvGrpSpPr>
                <p:cNvPr id="68632" name="Group 24"/>
                <p:cNvGrpSpPr>
                  <a:grpSpLocks/>
                </p:cNvGrpSpPr>
                <p:nvPr/>
              </p:nvGrpSpPr>
              <p:grpSpPr bwMode="auto">
                <a:xfrm>
                  <a:off x="336" y="720"/>
                  <a:ext cx="602" cy="717"/>
                  <a:chOff x="2832" y="2144"/>
                  <a:chExt cx="602" cy="717"/>
                </a:xfrm>
              </p:grpSpPr>
              <p:sp>
                <p:nvSpPr>
                  <p:cNvPr id="68633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32" y="2496"/>
                    <a:ext cx="528" cy="36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/>
                      <a:t>10</a:t>
                    </a:r>
                  </a:p>
                </p:txBody>
              </p:sp>
              <p:sp>
                <p:nvSpPr>
                  <p:cNvPr id="68634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06" y="2144"/>
                    <a:ext cx="528" cy="36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/>
                      <a:t>1</a:t>
                    </a:r>
                  </a:p>
                </p:txBody>
              </p:sp>
              <p:sp>
                <p:nvSpPr>
                  <p:cNvPr id="68635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2845" y="2496"/>
                    <a:ext cx="336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8636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720" y="857"/>
                  <a:ext cx="1968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/>
                    <a:t>m</a:t>
                  </a:r>
                  <a:r>
                    <a:rPr lang="en-US" baseline="30000"/>
                    <a:t>2</a:t>
                  </a:r>
                  <a:r>
                    <a:rPr lang="en-US"/>
                    <a:t> = …….. dm</a:t>
                  </a:r>
                  <a:r>
                    <a:rPr lang="en-US" baseline="30000"/>
                    <a:t>2</a:t>
                  </a:r>
                  <a:endParaRPr lang="en-US"/>
                </a:p>
              </p:txBody>
            </p:sp>
          </p:grpSp>
          <p:sp>
            <p:nvSpPr>
              <p:cNvPr id="68637" name="Text Box 29"/>
              <p:cNvSpPr txBox="1">
                <a:spLocks noChangeArrowheads="1"/>
              </p:cNvSpPr>
              <p:nvPr/>
            </p:nvSpPr>
            <p:spPr bwMode="auto">
              <a:xfrm>
                <a:off x="3264" y="720"/>
                <a:ext cx="2400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1cm</a:t>
                </a:r>
                <a:r>
                  <a:rPr lang="en-US" baseline="30000"/>
                  <a:t>2  </a:t>
                </a:r>
                <a:r>
                  <a:rPr lang="en-US"/>
                  <a:t>= ……... dm</a:t>
                </a:r>
                <a:r>
                  <a:rPr lang="en-US" baseline="30000"/>
                  <a:t>2</a:t>
                </a:r>
                <a:endParaRPr lang="en-US"/>
              </a:p>
            </p:txBody>
          </p:sp>
        </p:grpSp>
        <p:sp>
          <p:nvSpPr>
            <p:cNvPr id="68638" name="Text Box 30"/>
            <p:cNvSpPr txBox="1">
              <a:spLocks noChangeArrowheads="1"/>
            </p:cNvSpPr>
            <p:nvPr/>
          </p:nvSpPr>
          <p:spPr bwMode="auto">
            <a:xfrm>
              <a:off x="3264" y="1795"/>
              <a:ext cx="240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1dm</a:t>
              </a:r>
              <a:r>
                <a:rPr lang="en-US" baseline="30000"/>
                <a:t>2  </a:t>
              </a:r>
              <a:r>
                <a:rPr lang="en-US"/>
                <a:t>= ……... m</a:t>
              </a:r>
              <a:r>
                <a:rPr lang="en-US" baseline="30000"/>
                <a:t>2</a:t>
              </a:r>
              <a:endParaRPr lang="en-US"/>
            </a:p>
          </p:txBody>
        </p:sp>
        <p:sp>
          <p:nvSpPr>
            <p:cNvPr id="68639" name="Text Box 31"/>
            <p:cNvSpPr txBox="1">
              <a:spLocks noChangeArrowheads="1"/>
            </p:cNvSpPr>
            <p:nvPr/>
          </p:nvSpPr>
          <p:spPr bwMode="auto">
            <a:xfrm>
              <a:off x="3264" y="2880"/>
              <a:ext cx="240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1cm</a:t>
              </a:r>
              <a:r>
                <a:rPr lang="en-US" baseline="30000"/>
                <a:t>2  </a:t>
              </a:r>
              <a:r>
                <a:rPr lang="en-US"/>
                <a:t>= ……… m</a:t>
              </a:r>
              <a:r>
                <a:rPr lang="en-US" baseline="30000"/>
                <a:t>2</a:t>
              </a:r>
              <a:endParaRPr lang="en-US"/>
            </a:p>
          </p:txBody>
        </p:sp>
        <p:grpSp>
          <p:nvGrpSpPr>
            <p:cNvPr id="68642" name="Group 34"/>
            <p:cNvGrpSpPr>
              <a:grpSpLocks/>
            </p:cNvGrpSpPr>
            <p:nvPr/>
          </p:nvGrpSpPr>
          <p:grpSpPr bwMode="auto">
            <a:xfrm>
              <a:off x="336" y="1635"/>
              <a:ext cx="2352" cy="717"/>
              <a:chOff x="336" y="720"/>
              <a:chExt cx="2352" cy="717"/>
            </a:xfrm>
          </p:grpSpPr>
          <p:sp>
            <p:nvSpPr>
              <p:cNvPr id="68643" name="Text Box 35"/>
              <p:cNvSpPr txBox="1">
                <a:spLocks noChangeArrowheads="1"/>
              </p:cNvSpPr>
              <p:nvPr/>
            </p:nvSpPr>
            <p:spPr bwMode="auto">
              <a:xfrm>
                <a:off x="1104" y="816"/>
                <a:ext cx="960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/>
              </a:p>
            </p:txBody>
          </p:sp>
          <p:grpSp>
            <p:nvGrpSpPr>
              <p:cNvPr id="68644" name="Group 36"/>
              <p:cNvGrpSpPr>
                <a:grpSpLocks/>
              </p:cNvGrpSpPr>
              <p:nvPr/>
            </p:nvGrpSpPr>
            <p:grpSpPr bwMode="auto">
              <a:xfrm>
                <a:off x="336" y="720"/>
                <a:ext cx="602" cy="717"/>
                <a:chOff x="2832" y="2144"/>
                <a:chExt cx="602" cy="717"/>
              </a:xfrm>
            </p:grpSpPr>
            <p:sp>
              <p:nvSpPr>
                <p:cNvPr id="68645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832" y="2496"/>
                  <a:ext cx="528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/>
                    <a:t>10</a:t>
                  </a:r>
                </a:p>
              </p:txBody>
            </p:sp>
            <p:sp>
              <p:nvSpPr>
                <p:cNvPr id="68646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906" y="2144"/>
                  <a:ext cx="528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/>
                    <a:t>1</a:t>
                  </a:r>
                </a:p>
              </p:txBody>
            </p:sp>
            <p:sp>
              <p:nvSpPr>
                <p:cNvPr id="68647" name="Line 39"/>
                <p:cNvSpPr>
                  <a:spLocks noChangeShapeType="1"/>
                </p:cNvSpPr>
                <p:nvPr/>
              </p:nvSpPr>
              <p:spPr bwMode="auto">
                <a:xfrm>
                  <a:off x="2845" y="2496"/>
                  <a:ext cx="33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8648" name="Text Box 40"/>
              <p:cNvSpPr txBox="1">
                <a:spLocks noChangeArrowheads="1"/>
              </p:cNvSpPr>
              <p:nvPr/>
            </p:nvSpPr>
            <p:spPr bwMode="auto">
              <a:xfrm>
                <a:off x="720" y="857"/>
                <a:ext cx="196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dm</a:t>
                </a:r>
                <a:r>
                  <a:rPr lang="en-US" baseline="30000"/>
                  <a:t>2</a:t>
                </a:r>
                <a:r>
                  <a:rPr lang="en-US"/>
                  <a:t> = …… cm</a:t>
                </a:r>
                <a:r>
                  <a:rPr lang="en-US" baseline="30000"/>
                  <a:t>2</a:t>
                </a:r>
                <a:endParaRPr lang="en-US"/>
              </a:p>
            </p:txBody>
          </p:sp>
        </p:grpSp>
        <p:grpSp>
          <p:nvGrpSpPr>
            <p:cNvPr id="68649" name="Group 41"/>
            <p:cNvGrpSpPr>
              <a:grpSpLocks/>
            </p:cNvGrpSpPr>
            <p:nvPr/>
          </p:nvGrpSpPr>
          <p:grpSpPr bwMode="auto">
            <a:xfrm>
              <a:off x="336" y="2739"/>
              <a:ext cx="2352" cy="717"/>
              <a:chOff x="336" y="720"/>
              <a:chExt cx="2352" cy="717"/>
            </a:xfrm>
          </p:grpSpPr>
          <p:sp>
            <p:nvSpPr>
              <p:cNvPr id="68650" name="Text Box 42"/>
              <p:cNvSpPr txBox="1">
                <a:spLocks noChangeArrowheads="1"/>
              </p:cNvSpPr>
              <p:nvPr/>
            </p:nvSpPr>
            <p:spPr bwMode="auto">
              <a:xfrm>
                <a:off x="1104" y="816"/>
                <a:ext cx="960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/>
              </a:p>
            </p:txBody>
          </p:sp>
          <p:grpSp>
            <p:nvGrpSpPr>
              <p:cNvPr id="68651" name="Group 43"/>
              <p:cNvGrpSpPr>
                <a:grpSpLocks/>
              </p:cNvGrpSpPr>
              <p:nvPr/>
            </p:nvGrpSpPr>
            <p:grpSpPr bwMode="auto">
              <a:xfrm>
                <a:off x="336" y="720"/>
                <a:ext cx="602" cy="717"/>
                <a:chOff x="2832" y="2144"/>
                <a:chExt cx="602" cy="717"/>
              </a:xfrm>
            </p:grpSpPr>
            <p:sp>
              <p:nvSpPr>
                <p:cNvPr id="68652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2832" y="2496"/>
                  <a:ext cx="528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/>
                    <a:t>10</a:t>
                  </a:r>
                </a:p>
              </p:txBody>
            </p:sp>
            <p:sp>
              <p:nvSpPr>
                <p:cNvPr id="68653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2906" y="2144"/>
                  <a:ext cx="528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/>
                    <a:t>1</a:t>
                  </a:r>
                </a:p>
              </p:txBody>
            </p:sp>
            <p:sp>
              <p:nvSpPr>
                <p:cNvPr id="68654" name="Line 46"/>
                <p:cNvSpPr>
                  <a:spLocks noChangeShapeType="1"/>
                </p:cNvSpPr>
                <p:nvPr/>
              </p:nvSpPr>
              <p:spPr bwMode="auto">
                <a:xfrm>
                  <a:off x="2845" y="2496"/>
                  <a:ext cx="33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8655" name="Text Box 47"/>
              <p:cNvSpPr txBox="1">
                <a:spLocks noChangeArrowheads="1"/>
              </p:cNvSpPr>
              <p:nvPr/>
            </p:nvSpPr>
            <p:spPr bwMode="auto">
              <a:xfrm>
                <a:off x="720" y="857"/>
                <a:ext cx="196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m</a:t>
                </a:r>
                <a:r>
                  <a:rPr lang="en-US" baseline="30000"/>
                  <a:t>2</a:t>
                </a:r>
                <a:r>
                  <a:rPr lang="en-US"/>
                  <a:t> = …….. cm</a:t>
                </a:r>
                <a:r>
                  <a:rPr lang="en-US" baseline="30000"/>
                  <a:t>2</a:t>
                </a:r>
                <a:endParaRPr lang="en-US"/>
              </a:p>
            </p:txBody>
          </p:sp>
        </p:grpSp>
        <p:sp>
          <p:nvSpPr>
            <p:cNvPr id="68667" name="Text Box 59"/>
            <p:cNvSpPr txBox="1">
              <a:spLocks noChangeArrowheads="1"/>
            </p:cNvSpPr>
            <p:nvPr/>
          </p:nvSpPr>
          <p:spPr bwMode="auto">
            <a:xfrm>
              <a:off x="144" y="240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b)</a:t>
              </a:r>
            </a:p>
          </p:txBody>
        </p:sp>
      </p:grpSp>
      <p:grpSp>
        <p:nvGrpSpPr>
          <p:cNvPr id="68671" name="Group 63"/>
          <p:cNvGrpSpPr>
            <a:grpSpLocks/>
          </p:cNvGrpSpPr>
          <p:nvPr/>
        </p:nvGrpSpPr>
        <p:grpSpPr bwMode="auto">
          <a:xfrm>
            <a:off x="533400" y="914400"/>
            <a:ext cx="8458200" cy="1138238"/>
            <a:chOff x="336" y="576"/>
            <a:chExt cx="5328" cy="717"/>
          </a:xfrm>
        </p:grpSpPr>
        <p:grpSp>
          <p:nvGrpSpPr>
            <p:cNvPr id="68672" name="Group 64"/>
            <p:cNvGrpSpPr>
              <a:grpSpLocks/>
            </p:cNvGrpSpPr>
            <p:nvPr/>
          </p:nvGrpSpPr>
          <p:grpSpPr bwMode="auto">
            <a:xfrm>
              <a:off x="336" y="576"/>
              <a:ext cx="2352" cy="717"/>
              <a:chOff x="336" y="720"/>
              <a:chExt cx="2352" cy="717"/>
            </a:xfrm>
          </p:grpSpPr>
          <p:sp>
            <p:nvSpPr>
              <p:cNvPr id="68673" name="Text Box 65"/>
              <p:cNvSpPr txBox="1">
                <a:spLocks noChangeArrowheads="1"/>
              </p:cNvSpPr>
              <p:nvPr/>
            </p:nvSpPr>
            <p:spPr bwMode="auto">
              <a:xfrm>
                <a:off x="1104" y="816"/>
                <a:ext cx="960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>
                  <a:solidFill>
                    <a:srgbClr val="FFFF00"/>
                  </a:solidFill>
                </a:endParaRPr>
              </a:p>
            </p:txBody>
          </p:sp>
          <p:grpSp>
            <p:nvGrpSpPr>
              <p:cNvPr id="68674" name="Group 66"/>
              <p:cNvGrpSpPr>
                <a:grpSpLocks/>
              </p:cNvGrpSpPr>
              <p:nvPr/>
            </p:nvGrpSpPr>
            <p:grpSpPr bwMode="auto">
              <a:xfrm>
                <a:off x="336" y="720"/>
                <a:ext cx="602" cy="717"/>
                <a:chOff x="2832" y="2144"/>
                <a:chExt cx="602" cy="717"/>
              </a:xfrm>
            </p:grpSpPr>
            <p:sp>
              <p:nvSpPr>
                <p:cNvPr id="68675" name="Text Box 67"/>
                <p:cNvSpPr txBox="1">
                  <a:spLocks noChangeArrowheads="1"/>
                </p:cNvSpPr>
                <p:nvPr/>
              </p:nvSpPr>
              <p:spPr bwMode="auto">
                <a:xfrm>
                  <a:off x="2832" y="2496"/>
                  <a:ext cx="528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FF00"/>
                      </a:solidFill>
                    </a:rPr>
                    <a:t>10</a:t>
                  </a:r>
                </a:p>
              </p:txBody>
            </p:sp>
            <p:sp>
              <p:nvSpPr>
                <p:cNvPr id="68676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2906" y="2144"/>
                  <a:ext cx="528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FF00"/>
                      </a:solidFill>
                    </a:rPr>
                    <a:t>1</a:t>
                  </a:r>
                </a:p>
              </p:txBody>
            </p:sp>
            <p:sp>
              <p:nvSpPr>
                <p:cNvPr id="68677" name="Line 69"/>
                <p:cNvSpPr>
                  <a:spLocks noChangeShapeType="1"/>
                </p:cNvSpPr>
                <p:nvPr/>
              </p:nvSpPr>
              <p:spPr bwMode="auto">
                <a:xfrm>
                  <a:off x="2845" y="2496"/>
                  <a:ext cx="336" cy="0"/>
                </a:xfrm>
                <a:prstGeom prst="line">
                  <a:avLst/>
                </a:prstGeom>
                <a:noFill/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8678" name="Text Box 70"/>
              <p:cNvSpPr txBox="1">
                <a:spLocks noChangeArrowheads="1"/>
              </p:cNvSpPr>
              <p:nvPr/>
            </p:nvSpPr>
            <p:spPr bwMode="auto">
              <a:xfrm>
                <a:off x="720" y="857"/>
                <a:ext cx="196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FFFF00"/>
                    </a:solidFill>
                  </a:rPr>
                  <a:t>m</a:t>
                </a:r>
                <a:r>
                  <a:rPr lang="en-US" baseline="30000">
                    <a:solidFill>
                      <a:srgbClr val="FFFF00"/>
                    </a:solidFill>
                  </a:rPr>
                  <a:t>2</a:t>
                </a:r>
                <a:r>
                  <a:rPr lang="en-US">
                    <a:solidFill>
                      <a:srgbClr val="FFFF00"/>
                    </a:solidFill>
                  </a:rPr>
                  <a:t> = …….. dm</a:t>
                </a:r>
                <a:r>
                  <a:rPr lang="en-US" baseline="30000">
                    <a:solidFill>
                      <a:srgbClr val="FFFF00"/>
                    </a:solidFill>
                  </a:rPr>
                  <a:t>2</a:t>
                </a:r>
                <a:endParaRPr lang="en-US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68679" name="Text Box 71"/>
            <p:cNvSpPr txBox="1">
              <a:spLocks noChangeArrowheads="1"/>
            </p:cNvSpPr>
            <p:nvPr/>
          </p:nvSpPr>
          <p:spPr bwMode="auto">
            <a:xfrm>
              <a:off x="3264" y="720"/>
              <a:ext cx="240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FF00"/>
                  </a:solidFill>
                </a:rPr>
                <a:t>1cm</a:t>
              </a:r>
              <a:r>
                <a:rPr lang="en-US" baseline="30000">
                  <a:solidFill>
                    <a:srgbClr val="FFFF00"/>
                  </a:solidFill>
                </a:rPr>
                <a:t>2  </a:t>
              </a:r>
              <a:r>
                <a:rPr lang="en-US">
                  <a:solidFill>
                    <a:srgbClr val="FFFF00"/>
                  </a:solidFill>
                </a:rPr>
                <a:t>= ……... dm</a:t>
              </a:r>
              <a:r>
                <a:rPr lang="en-US" baseline="30000">
                  <a:solidFill>
                    <a:srgbClr val="FFFF00"/>
                  </a:solidFill>
                </a:rPr>
                <a:t>2</a:t>
              </a:r>
              <a:endParaRPr lang="en-US">
                <a:solidFill>
                  <a:srgbClr val="FFFF00"/>
                </a:solidFill>
              </a:endParaRPr>
            </a:p>
          </p:txBody>
        </p:sp>
      </p:grpSp>
      <p:grpSp>
        <p:nvGrpSpPr>
          <p:cNvPr id="68681" name="Group 73"/>
          <p:cNvGrpSpPr>
            <a:grpSpLocks/>
          </p:cNvGrpSpPr>
          <p:nvPr/>
        </p:nvGrpSpPr>
        <p:grpSpPr bwMode="auto">
          <a:xfrm>
            <a:off x="533400" y="914400"/>
            <a:ext cx="8458200" cy="1138238"/>
            <a:chOff x="336" y="576"/>
            <a:chExt cx="5328" cy="717"/>
          </a:xfrm>
        </p:grpSpPr>
        <p:grpSp>
          <p:nvGrpSpPr>
            <p:cNvPr id="68682" name="Group 74"/>
            <p:cNvGrpSpPr>
              <a:grpSpLocks/>
            </p:cNvGrpSpPr>
            <p:nvPr/>
          </p:nvGrpSpPr>
          <p:grpSpPr bwMode="auto">
            <a:xfrm>
              <a:off x="336" y="576"/>
              <a:ext cx="2352" cy="717"/>
              <a:chOff x="336" y="720"/>
              <a:chExt cx="2352" cy="717"/>
            </a:xfrm>
          </p:grpSpPr>
          <p:sp>
            <p:nvSpPr>
              <p:cNvPr id="68683" name="Text Box 75"/>
              <p:cNvSpPr txBox="1">
                <a:spLocks noChangeArrowheads="1"/>
              </p:cNvSpPr>
              <p:nvPr/>
            </p:nvSpPr>
            <p:spPr bwMode="auto">
              <a:xfrm>
                <a:off x="1104" y="816"/>
                <a:ext cx="960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/>
              </a:p>
            </p:txBody>
          </p:sp>
          <p:grpSp>
            <p:nvGrpSpPr>
              <p:cNvPr id="68684" name="Group 76"/>
              <p:cNvGrpSpPr>
                <a:grpSpLocks/>
              </p:cNvGrpSpPr>
              <p:nvPr/>
            </p:nvGrpSpPr>
            <p:grpSpPr bwMode="auto">
              <a:xfrm>
                <a:off x="336" y="720"/>
                <a:ext cx="602" cy="717"/>
                <a:chOff x="2832" y="2144"/>
                <a:chExt cx="602" cy="717"/>
              </a:xfrm>
            </p:grpSpPr>
            <p:sp>
              <p:nvSpPr>
                <p:cNvPr id="68685" name="Text Box 77"/>
                <p:cNvSpPr txBox="1">
                  <a:spLocks noChangeArrowheads="1"/>
                </p:cNvSpPr>
                <p:nvPr/>
              </p:nvSpPr>
              <p:spPr bwMode="auto">
                <a:xfrm>
                  <a:off x="2832" y="2496"/>
                  <a:ext cx="528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/>
                    <a:t>10</a:t>
                  </a:r>
                </a:p>
              </p:txBody>
            </p:sp>
            <p:sp>
              <p:nvSpPr>
                <p:cNvPr id="68686" name="Text Box 78"/>
                <p:cNvSpPr txBox="1">
                  <a:spLocks noChangeArrowheads="1"/>
                </p:cNvSpPr>
                <p:nvPr/>
              </p:nvSpPr>
              <p:spPr bwMode="auto">
                <a:xfrm>
                  <a:off x="2906" y="2144"/>
                  <a:ext cx="528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/>
                    <a:t>1</a:t>
                  </a:r>
                </a:p>
              </p:txBody>
            </p:sp>
            <p:sp>
              <p:nvSpPr>
                <p:cNvPr id="68687" name="Line 79"/>
                <p:cNvSpPr>
                  <a:spLocks noChangeShapeType="1"/>
                </p:cNvSpPr>
                <p:nvPr/>
              </p:nvSpPr>
              <p:spPr bwMode="auto">
                <a:xfrm>
                  <a:off x="2845" y="2496"/>
                  <a:ext cx="33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8688" name="Text Box 80"/>
              <p:cNvSpPr txBox="1">
                <a:spLocks noChangeArrowheads="1"/>
              </p:cNvSpPr>
              <p:nvPr/>
            </p:nvSpPr>
            <p:spPr bwMode="auto">
              <a:xfrm>
                <a:off x="720" y="857"/>
                <a:ext cx="196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m</a:t>
                </a:r>
                <a:r>
                  <a:rPr lang="en-US" baseline="30000"/>
                  <a:t>2</a:t>
                </a:r>
                <a:r>
                  <a:rPr lang="en-US"/>
                  <a:t> = …….. dm</a:t>
                </a:r>
                <a:r>
                  <a:rPr lang="en-US" baseline="30000"/>
                  <a:t>2</a:t>
                </a:r>
                <a:endParaRPr lang="en-US"/>
              </a:p>
            </p:txBody>
          </p:sp>
        </p:grpSp>
        <p:sp>
          <p:nvSpPr>
            <p:cNvPr id="68689" name="Text Box 81"/>
            <p:cNvSpPr txBox="1">
              <a:spLocks noChangeArrowheads="1"/>
            </p:cNvSpPr>
            <p:nvPr/>
          </p:nvSpPr>
          <p:spPr bwMode="auto">
            <a:xfrm>
              <a:off x="3264" y="720"/>
              <a:ext cx="240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1cm</a:t>
              </a:r>
              <a:r>
                <a:rPr lang="en-US" baseline="30000"/>
                <a:t>2  </a:t>
              </a:r>
              <a:r>
                <a:rPr lang="en-US"/>
                <a:t>= ……... dm</a:t>
              </a:r>
              <a:r>
                <a:rPr lang="en-US" baseline="30000"/>
                <a:t>2</a:t>
              </a:r>
              <a:endParaRPr lang="en-US"/>
            </a:p>
          </p:txBody>
        </p:sp>
      </p:grpSp>
      <p:sp>
        <p:nvSpPr>
          <p:cNvPr id="68692" name="Text Box 84"/>
          <p:cNvSpPr txBox="1">
            <a:spLocks noChangeArrowheads="1"/>
          </p:cNvSpPr>
          <p:nvPr/>
        </p:nvSpPr>
        <p:spPr bwMode="auto">
          <a:xfrm>
            <a:off x="1905000" y="5872163"/>
            <a:ext cx="1524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pSp>
        <p:nvGrpSpPr>
          <p:cNvPr id="68706" name="Group 98"/>
          <p:cNvGrpSpPr>
            <a:grpSpLocks/>
          </p:cNvGrpSpPr>
          <p:nvPr/>
        </p:nvGrpSpPr>
        <p:grpSpPr bwMode="auto">
          <a:xfrm>
            <a:off x="6767513" y="995363"/>
            <a:ext cx="1031875" cy="1138237"/>
            <a:chOff x="1222" y="3600"/>
            <a:chExt cx="650" cy="717"/>
          </a:xfrm>
        </p:grpSpPr>
        <p:sp>
          <p:nvSpPr>
            <p:cNvPr id="68700" name="Text Box 92"/>
            <p:cNvSpPr txBox="1">
              <a:spLocks noChangeArrowheads="1"/>
            </p:cNvSpPr>
            <p:nvPr/>
          </p:nvSpPr>
          <p:spPr bwMode="auto">
            <a:xfrm>
              <a:off x="1222" y="3952"/>
              <a:ext cx="52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FF00"/>
                  </a:solidFill>
                </a:rPr>
                <a:t>100</a:t>
              </a:r>
            </a:p>
          </p:txBody>
        </p:sp>
        <p:sp>
          <p:nvSpPr>
            <p:cNvPr id="68701" name="Text Box 93"/>
            <p:cNvSpPr txBox="1">
              <a:spLocks noChangeArrowheads="1"/>
            </p:cNvSpPr>
            <p:nvPr/>
          </p:nvSpPr>
          <p:spPr bwMode="auto">
            <a:xfrm>
              <a:off x="1344" y="3600"/>
              <a:ext cx="52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68702" name="Line 94"/>
            <p:cNvSpPr>
              <a:spLocks noChangeShapeType="1"/>
            </p:cNvSpPr>
            <p:nvPr/>
          </p:nvSpPr>
          <p:spPr bwMode="auto">
            <a:xfrm>
              <a:off x="1235" y="3952"/>
              <a:ext cx="445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8711" name="Group 103"/>
          <p:cNvGrpSpPr>
            <a:grpSpLocks/>
          </p:cNvGrpSpPr>
          <p:nvPr/>
        </p:nvGrpSpPr>
        <p:grpSpPr bwMode="auto">
          <a:xfrm>
            <a:off x="6553200" y="4419600"/>
            <a:ext cx="1524000" cy="1143000"/>
            <a:chOff x="2304" y="3600"/>
            <a:chExt cx="960" cy="720"/>
          </a:xfrm>
        </p:grpSpPr>
        <p:sp>
          <p:nvSpPr>
            <p:cNvPr id="68703" name="Text Box 95"/>
            <p:cNvSpPr txBox="1">
              <a:spLocks noChangeArrowheads="1"/>
            </p:cNvSpPr>
            <p:nvPr/>
          </p:nvSpPr>
          <p:spPr bwMode="auto">
            <a:xfrm>
              <a:off x="2304" y="3955"/>
              <a:ext cx="96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FF00"/>
                  </a:solidFill>
                </a:rPr>
                <a:t>10 000</a:t>
              </a:r>
            </a:p>
          </p:txBody>
        </p:sp>
        <p:sp>
          <p:nvSpPr>
            <p:cNvPr id="68704" name="Text Box 96"/>
            <p:cNvSpPr txBox="1">
              <a:spLocks noChangeArrowheads="1"/>
            </p:cNvSpPr>
            <p:nvPr/>
          </p:nvSpPr>
          <p:spPr bwMode="auto">
            <a:xfrm>
              <a:off x="2592" y="3600"/>
              <a:ext cx="52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68705" name="Line 97"/>
            <p:cNvSpPr>
              <a:spLocks noChangeShapeType="1"/>
            </p:cNvSpPr>
            <p:nvPr/>
          </p:nvSpPr>
          <p:spPr bwMode="auto">
            <a:xfrm>
              <a:off x="2352" y="3949"/>
              <a:ext cx="720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8707" name="Group 99"/>
          <p:cNvGrpSpPr>
            <a:grpSpLocks/>
          </p:cNvGrpSpPr>
          <p:nvPr/>
        </p:nvGrpSpPr>
        <p:grpSpPr bwMode="auto">
          <a:xfrm>
            <a:off x="6816725" y="2687638"/>
            <a:ext cx="1031875" cy="1138237"/>
            <a:chOff x="1222" y="3600"/>
            <a:chExt cx="650" cy="717"/>
          </a:xfrm>
        </p:grpSpPr>
        <p:sp>
          <p:nvSpPr>
            <p:cNvPr id="68708" name="Text Box 100"/>
            <p:cNvSpPr txBox="1">
              <a:spLocks noChangeArrowheads="1"/>
            </p:cNvSpPr>
            <p:nvPr/>
          </p:nvSpPr>
          <p:spPr bwMode="auto">
            <a:xfrm>
              <a:off x="1222" y="3952"/>
              <a:ext cx="52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FF00"/>
                  </a:solidFill>
                </a:rPr>
                <a:t>100</a:t>
              </a:r>
            </a:p>
          </p:txBody>
        </p:sp>
        <p:sp>
          <p:nvSpPr>
            <p:cNvPr id="68709" name="Text Box 101"/>
            <p:cNvSpPr txBox="1">
              <a:spLocks noChangeArrowheads="1"/>
            </p:cNvSpPr>
            <p:nvPr/>
          </p:nvSpPr>
          <p:spPr bwMode="auto">
            <a:xfrm>
              <a:off x="1344" y="3600"/>
              <a:ext cx="52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68710" name="Line 102"/>
            <p:cNvSpPr>
              <a:spLocks noChangeShapeType="1"/>
            </p:cNvSpPr>
            <p:nvPr/>
          </p:nvSpPr>
          <p:spPr bwMode="auto">
            <a:xfrm>
              <a:off x="1235" y="3952"/>
              <a:ext cx="445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8712" name="Text Box 104"/>
          <p:cNvSpPr txBox="1">
            <a:spLocks noChangeArrowheads="1"/>
          </p:cNvSpPr>
          <p:nvPr/>
        </p:nvSpPr>
        <p:spPr bwMode="auto">
          <a:xfrm>
            <a:off x="2438400" y="1066800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10</a:t>
            </a:r>
          </a:p>
        </p:txBody>
      </p:sp>
      <p:sp>
        <p:nvSpPr>
          <p:cNvPr id="68713" name="Text Box 105"/>
          <p:cNvSpPr txBox="1">
            <a:spLocks noChangeArrowheads="1"/>
          </p:cNvSpPr>
          <p:nvPr/>
        </p:nvSpPr>
        <p:spPr bwMode="auto">
          <a:xfrm>
            <a:off x="2133600" y="4505325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1000</a:t>
            </a:r>
          </a:p>
        </p:txBody>
      </p:sp>
      <p:sp>
        <p:nvSpPr>
          <p:cNvPr id="68714" name="Text Box 106"/>
          <p:cNvSpPr txBox="1">
            <a:spLocks noChangeArrowheads="1"/>
          </p:cNvSpPr>
          <p:nvPr/>
        </p:nvSpPr>
        <p:spPr bwMode="auto">
          <a:xfrm>
            <a:off x="2438400" y="2743200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10</a:t>
            </a:r>
          </a:p>
        </p:txBody>
      </p:sp>
      <p:pic>
        <p:nvPicPr>
          <p:cNvPr id="68715" name="Picture 107" descr="POINSET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3750" y="5026025"/>
            <a:ext cx="2000250" cy="1831975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8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8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8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68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68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68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6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712" grpId="0"/>
      <p:bldP spid="68713" grpId="0"/>
      <p:bldP spid="687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533400" y="182563"/>
            <a:ext cx="1143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Bµi 3</a:t>
            </a:r>
          </a:p>
        </p:txBody>
      </p:sp>
      <p:grpSp>
        <p:nvGrpSpPr>
          <p:cNvPr id="64545" name="Group 33"/>
          <p:cNvGrpSpPr>
            <a:grpSpLocks/>
          </p:cNvGrpSpPr>
          <p:nvPr/>
        </p:nvGrpSpPr>
        <p:grpSpPr bwMode="auto">
          <a:xfrm>
            <a:off x="762000" y="579438"/>
            <a:ext cx="7239000" cy="4267200"/>
            <a:chOff x="480" y="365"/>
            <a:chExt cx="4560" cy="2688"/>
          </a:xfrm>
        </p:grpSpPr>
        <p:grpSp>
          <p:nvGrpSpPr>
            <p:cNvPr id="64532" name="Group 20"/>
            <p:cNvGrpSpPr>
              <a:grpSpLocks/>
            </p:cNvGrpSpPr>
            <p:nvPr/>
          </p:nvGrpSpPr>
          <p:grpSpPr bwMode="auto">
            <a:xfrm>
              <a:off x="480" y="461"/>
              <a:ext cx="768" cy="1152"/>
              <a:chOff x="480" y="1008"/>
              <a:chExt cx="768" cy="1152"/>
            </a:xfrm>
          </p:grpSpPr>
          <p:sp>
            <p:nvSpPr>
              <p:cNvPr id="64517" name="Text Box 5"/>
              <p:cNvSpPr txBox="1">
                <a:spLocks noChangeArrowheads="1"/>
              </p:cNvSpPr>
              <p:nvPr/>
            </p:nvSpPr>
            <p:spPr bwMode="auto">
              <a:xfrm>
                <a:off x="1008" y="1392"/>
                <a:ext cx="240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?</a:t>
                </a:r>
              </a:p>
            </p:txBody>
          </p:sp>
          <p:sp>
            <p:nvSpPr>
              <p:cNvPr id="64518" name="Rectangle 6"/>
              <p:cNvSpPr>
                <a:spLocks noChangeArrowheads="1"/>
              </p:cNvSpPr>
              <p:nvPr/>
            </p:nvSpPr>
            <p:spPr bwMode="auto">
              <a:xfrm>
                <a:off x="480" y="1008"/>
                <a:ext cx="43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/>
                  <a:t>&gt;</a:t>
                </a:r>
              </a:p>
              <a:p>
                <a:pPr algn="ctr"/>
                <a:r>
                  <a:rPr lang="en-US"/>
                  <a:t>&lt;</a:t>
                </a:r>
              </a:p>
              <a:p>
                <a:pPr algn="ctr"/>
                <a:r>
                  <a:rPr lang="en-US"/>
                  <a:t>=</a:t>
                </a:r>
              </a:p>
            </p:txBody>
          </p:sp>
        </p:grpSp>
        <p:sp>
          <p:nvSpPr>
            <p:cNvPr id="64519" name="Text Box 7"/>
            <p:cNvSpPr txBox="1">
              <a:spLocks noChangeArrowheads="1"/>
            </p:cNvSpPr>
            <p:nvPr/>
          </p:nvSpPr>
          <p:spPr bwMode="auto">
            <a:xfrm>
              <a:off x="1968" y="365"/>
              <a:ext cx="30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2m</a:t>
              </a:r>
              <a:r>
                <a:rPr lang="en-US" baseline="30000"/>
                <a:t>2</a:t>
              </a:r>
              <a:r>
                <a:rPr lang="en-US"/>
                <a:t> 5dm</a:t>
              </a:r>
              <a:r>
                <a:rPr lang="en-US" baseline="30000"/>
                <a:t>2</a:t>
              </a:r>
              <a:r>
                <a:rPr lang="en-US"/>
                <a:t>  …….  25 dm</a:t>
              </a:r>
              <a:r>
                <a:rPr lang="en-US" baseline="30000"/>
                <a:t>2</a:t>
              </a:r>
              <a:endParaRPr lang="en-US"/>
            </a:p>
          </p:txBody>
        </p:sp>
        <p:sp>
          <p:nvSpPr>
            <p:cNvPr id="64520" name="Text Box 8"/>
            <p:cNvSpPr txBox="1">
              <a:spLocks noChangeArrowheads="1"/>
            </p:cNvSpPr>
            <p:nvPr/>
          </p:nvSpPr>
          <p:spPr bwMode="auto">
            <a:xfrm>
              <a:off x="1968" y="1123"/>
              <a:ext cx="30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3dm</a:t>
              </a:r>
              <a:r>
                <a:rPr lang="en-US" baseline="30000"/>
                <a:t>2</a:t>
              </a:r>
              <a:r>
                <a:rPr lang="en-US"/>
                <a:t> 5cm</a:t>
              </a:r>
              <a:r>
                <a:rPr lang="en-US" baseline="30000"/>
                <a:t>2</a:t>
              </a:r>
              <a:r>
                <a:rPr lang="en-US"/>
                <a:t>  …….  305 cm</a:t>
              </a:r>
              <a:r>
                <a:rPr lang="en-US" baseline="30000"/>
                <a:t>2</a:t>
              </a:r>
              <a:endParaRPr lang="en-US"/>
            </a:p>
          </p:txBody>
        </p:sp>
        <p:sp>
          <p:nvSpPr>
            <p:cNvPr id="64521" name="Text Box 9"/>
            <p:cNvSpPr txBox="1">
              <a:spLocks noChangeArrowheads="1"/>
            </p:cNvSpPr>
            <p:nvPr/>
          </p:nvSpPr>
          <p:spPr bwMode="auto">
            <a:xfrm>
              <a:off x="1968" y="1872"/>
              <a:ext cx="30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3m</a:t>
              </a:r>
              <a:r>
                <a:rPr lang="en-US" baseline="30000"/>
                <a:t>2</a:t>
              </a:r>
              <a:r>
                <a:rPr lang="en-US"/>
                <a:t> 99dm</a:t>
              </a:r>
              <a:r>
                <a:rPr lang="en-US" baseline="30000"/>
                <a:t>2</a:t>
              </a:r>
              <a:r>
                <a:rPr lang="en-US"/>
                <a:t>  …….  4 m</a:t>
              </a:r>
              <a:r>
                <a:rPr lang="en-US" baseline="30000"/>
                <a:t>2</a:t>
              </a:r>
              <a:endParaRPr lang="en-US"/>
            </a:p>
          </p:txBody>
        </p:sp>
        <p:sp>
          <p:nvSpPr>
            <p:cNvPr id="64522" name="Text Box 10"/>
            <p:cNvSpPr txBox="1">
              <a:spLocks noChangeArrowheads="1"/>
            </p:cNvSpPr>
            <p:nvPr/>
          </p:nvSpPr>
          <p:spPr bwMode="auto">
            <a:xfrm>
              <a:off x="1968" y="2688"/>
              <a:ext cx="30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65m</a:t>
              </a:r>
              <a:r>
                <a:rPr lang="en-US" baseline="30000"/>
                <a:t>2</a:t>
              </a:r>
              <a:r>
                <a:rPr lang="en-US"/>
                <a:t> …….  6500 dm</a:t>
              </a:r>
              <a:r>
                <a:rPr lang="en-US" baseline="30000"/>
                <a:t>2</a:t>
              </a:r>
              <a:endParaRPr lang="en-US"/>
            </a:p>
          </p:txBody>
        </p:sp>
      </p:grpSp>
      <p:sp>
        <p:nvSpPr>
          <p:cNvPr id="64546" name="Text Box 34"/>
          <p:cNvSpPr txBox="1">
            <a:spLocks noChangeArrowheads="1"/>
          </p:cNvSpPr>
          <p:nvPr/>
        </p:nvSpPr>
        <p:spPr bwMode="auto">
          <a:xfrm>
            <a:off x="3124200" y="588963"/>
            <a:ext cx="4876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2m</a:t>
            </a:r>
            <a:r>
              <a:rPr lang="en-US" baseline="30000">
                <a:solidFill>
                  <a:srgbClr val="FFFF00"/>
                </a:solidFill>
              </a:rPr>
              <a:t>2</a:t>
            </a:r>
            <a:r>
              <a:rPr lang="en-US">
                <a:solidFill>
                  <a:srgbClr val="FFFF00"/>
                </a:solidFill>
              </a:rPr>
              <a:t> 5dm</a:t>
            </a:r>
            <a:r>
              <a:rPr lang="en-US" baseline="30000">
                <a:solidFill>
                  <a:srgbClr val="FFFF00"/>
                </a:solidFill>
              </a:rPr>
              <a:t>2</a:t>
            </a:r>
            <a:r>
              <a:rPr lang="en-US">
                <a:solidFill>
                  <a:srgbClr val="FFFF00"/>
                </a:solidFill>
              </a:rPr>
              <a:t>  …….  25 dm</a:t>
            </a:r>
            <a:r>
              <a:rPr lang="en-US" baseline="30000">
                <a:solidFill>
                  <a:srgbClr val="FFFF00"/>
                </a:solidFill>
              </a:rPr>
              <a:t>2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64547" name="Text Box 35"/>
          <p:cNvSpPr txBox="1">
            <a:spLocks noChangeArrowheads="1"/>
          </p:cNvSpPr>
          <p:nvPr/>
        </p:nvSpPr>
        <p:spPr bwMode="auto">
          <a:xfrm>
            <a:off x="533400" y="5334000"/>
            <a:ext cx="830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/>
              <a:t> Tr­íc khi so s¸nh c¸c sè ®ã ta ph¶i lµm g×?</a:t>
            </a:r>
          </a:p>
        </p:txBody>
      </p:sp>
      <p:sp>
        <p:nvSpPr>
          <p:cNvPr id="64548" name="Text Box 36"/>
          <p:cNvSpPr txBox="1">
            <a:spLocks noChangeArrowheads="1"/>
          </p:cNvSpPr>
          <p:nvPr/>
        </p:nvSpPr>
        <p:spPr bwMode="auto">
          <a:xfrm>
            <a:off x="457200" y="5029200"/>
            <a:ext cx="83058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lang="en-US">
                <a:solidFill>
                  <a:srgbClr val="FFFF00"/>
                </a:solidFill>
              </a:rPr>
              <a:t> Tr­íc khi so s¸nh c¸c sè ®ã ta ph¶i ®æi vÒ cïng ®¬n vÞ ®o diÖn tÝch.</a:t>
            </a:r>
          </a:p>
        </p:txBody>
      </p:sp>
      <p:sp>
        <p:nvSpPr>
          <p:cNvPr id="64549" name="Text Box 37"/>
          <p:cNvSpPr txBox="1">
            <a:spLocks noChangeArrowheads="1"/>
          </p:cNvSpPr>
          <p:nvPr/>
        </p:nvSpPr>
        <p:spPr bwMode="auto">
          <a:xfrm>
            <a:off x="3352800" y="1096963"/>
            <a:ext cx="2514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205dm</a:t>
            </a:r>
            <a:r>
              <a:rPr lang="en-US" baseline="30000">
                <a:solidFill>
                  <a:srgbClr val="FFFF00"/>
                </a:solidFill>
              </a:rPr>
              <a:t>2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64550" name="Text Box 38"/>
          <p:cNvSpPr txBox="1">
            <a:spLocks noChangeArrowheads="1"/>
          </p:cNvSpPr>
          <p:nvPr/>
        </p:nvSpPr>
        <p:spPr bwMode="auto">
          <a:xfrm>
            <a:off x="3581400" y="2239963"/>
            <a:ext cx="1981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305cm</a:t>
            </a:r>
            <a:r>
              <a:rPr lang="en-US" baseline="30000">
                <a:solidFill>
                  <a:srgbClr val="FFFF00"/>
                </a:solidFill>
              </a:rPr>
              <a:t>2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64551" name="Text Box 39"/>
          <p:cNvSpPr txBox="1">
            <a:spLocks noChangeArrowheads="1"/>
          </p:cNvSpPr>
          <p:nvPr/>
        </p:nvSpPr>
        <p:spPr bwMode="auto">
          <a:xfrm>
            <a:off x="5410200" y="487363"/>
            <a:ext cx="60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</a:rPr>
              <a:t>&gt;</a:t>
            </a:r>
          </a:p>
        </p:txBody>
      </p:sp>
      <p:sp>
        <p:nvSpPr>
          <p:cNvPr id="64552" name="Text Box 40"/>
          <p:cNvSpPr txBox="1">
            <a:spLocks noChangeArrowheads="1"/>
          </p:cNvSpPr>
          <p:nvPr/>
        </p:nvSpPr>
        <p:spPr bwMode="auto">
          <a:xfrm>
            <a:off x="3124200" y="584200"/>
            <a:ext cx="487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2m</a:t>
            </a:r>
            <a:r>
              <a:rPr lang="en-US" baseline="30000"/>
              <a:t>2</a:t>
            </a:r>
            <a:r>
              <a:rPr lang="en-US"/>
              <a:t> 5dm</a:t>
            </a:r>
            <a:r>
              <a:rPr lang="en-US" baseline="30000"/>
              <a:t>2</a:t>
            </a:r>
            <a:r>
              <a:rPr lang="en-US"/>
              <a:t>  …….  25 dm</a:t>
            </a:r>
            <a:r>
              <a:rPr lang="en-US" baseline="30000"/>
              <a:t>2</a:t>
            </a:r>
            <a:endParaRPr lang="en-US"/>
          </a:p>
        </p:txBody>
      </p:sp>
      <p:sp>
        <p:nvSpPr>
          <p:cNvPr id="64555" name="Text Box 43"/>
          <p:cNvSpPr txBox="1">
            <a:spLocks noChangeArrowheads="1"/>
          </p:cNvSpPr>
          <p:nvPr/>
        </p:nvSpPr>
        <p:spPr bwMode="auto">
          <a:xfrm>
            <a:off x="5562600" y="47244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65m</a:t>
            </a:r>
            <a:r>
              <a:rPr lang="en-US" baseline="30000">
                <a:solidFill>
                  <a:srgbClr val="FFFF00"/>
                </a:solidFill>
              </a:rPr>
              <a:t>2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64556" name="Text Box 44"/>
          <p:cNvSpPr txBox="1">
            <a:spLocks noChangeArrowheads="1"/>
          </p:cNvSpPr>
          <p:nvPr/>
        </p:nvSpPr>
        <p:spPr bwMode="auto">
          <a:xfrm>
            <a:off x="5486400" y="28956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</a:rPr>
              <a:t>&lt;</a:t>
            </a:r>
          </a:p>
        </p:txBody>
      </p:sp>
      <p:sp>
        <p:nvSpPr>
          <p:cNvPr id="64558" name="Text Box 46"/>
          <p:cNvSpPr txBox="1">
            <a:spLocks noChangeArrowheads="1"/>
          </p:cNvSpPr>
          <p:nvPr/>
        </p:nvSpPr>
        <p:spPr bwMode="auto">
          <a:xfrm>
            <a:off x="4495800" y="41910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</a:rPr>
              <a:t>=</a:t>
            </a:r>
          </a:p>
        </p:txBody>
      </p:sp>
      <p:sp>
        <p:nvSpPr>
          <p:cNvPr id="64559" name="Text Box 47"/>
          <p:cNvSpPr txBox="1">
            <a:spLocks noChangeArrowheads="1"/>
          </p:cNvSpPr>
          <p:nvPr/>
        </p:nvSpPr>
        <p:spPr bwMode="auto">
          <a:xfrm>
            <a:off x="5562600" y="1706563"/>
            <a:ext cx="60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</a:rPr>
              <a:t>=</a:t>
            </a:r>
          </a:p>
        </p:txBody>
      </p:sp>
      <p:grpSp>
        <p:nvGrpSpPr>
          <p:cNvPr id="64561" name="Group 49"/>
          <p:cNvGrpSpPr>
            <a:grpSpLocks/>
          </p:cNvGrpSpPr>
          <p:nvPr/>
        </p:nvGrpSpPr>
        <p:grpSpPr bwMode="auto">
          <a:xfrm>
            <a:off x="3505200" y="3505200"/>
            <a:ext cx="4267200" cy="579438"/>
            <a:chOff x="2208" y="2208"/>
            <a:chExt cx="2688" cy="365"/>
          </a:xfrm>
        </p:grpSpPr>
        <p:sp>
          <p:nvSpPr>
            <p:cNvPr id="64554" name="Text Box 42"/>
            <p:cNvSpPr txBox="1">
              <a:spLocks noChangeArrowheads="1"/>
            </p:cNvSpPr>
            <p:nvPr/>
          </p:nvSpPr>
          <p:spPr bwMode="auto">
            <a:xfrm>
              <a:off x="2208" y="2208"/>
              <a:ext cx="96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FF00"/>
                  </a:solidFill>
                </a:rPr>
                <a:t>399dm</a:t>
              </a:r>
              <a:r>
                <a:rPr lang="en-US" baseline="30000">
                  <a:solidFill>
                    <a:srgbClr val="FFFF00"/>
                  </a:solidFill>
                </a:rPr>
                <a:t>2</a:t>
              </a:r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64560" name="Text Box 48"/>
            <p:cNvSpPr txBox="1">
              <a:spLocks noChangeArrowheads="1"/>
            </p:cNvSpPr>
            <p:nvPr/>
          </p:nvSpPr>
          <p:spPr bwMode="auto">
            <a:xfrm>
              <a:off x="3936" y="2208"/>
              <a:ext cx="96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FF00"/>
                  </a:solidFill>
                </a:rPr>
                <a:t>400dm</a:t>
              </a:r>
              <a:r>
                <a:rPr lang="en-US" baseline="30000">
                  <a:solidFill>
                    <a:srgbClr val="FFFF00"/>
                  </a:solidFill>
                </a:rPr>
                <a:t>2</a:t>
              </a:r>
              <a:endParaRPr lang="en-US">
                <a:solidFill>
                  <a:srgbClr val="FFFF00"/>
                </a:solidFill>
              </a:endParaRPr>
            </a:p>
          </p:txBody>
        </p:sp>
      </p:grpSp>
      <p:pic>
        <p:nvPicPr>
          <p:cNvPr id="64562" name="Picture 50" descr="POINSET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0" y="5026025"/>
            <a:ext cx="2000250" cy="1831975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4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4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4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645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4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4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64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64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645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3" grpId="0"/>
      <p:bldP spid="64546" grpId="0"/>
      <p:bldP spid="64547" grpId="0"/>
      <p:bldP spid="64547" grpId="1"/>
      <p:bldP spid="64548" grpId="0"/>
      <p:bldP spid="64548" grpId="1"/>
      <p:bldP spid="64549" grpId="0"/>
      <p:bldP spid="64550" grpId="0"/>
      <p:bldP spid="64551" grpId="0"/>
      <p:bldP spid="64552" grpId="0"/>
      <p:bldP spid="64555" grpId="0"/>
      <p:bldP spid="64556" grpId="0"/>
      <p:bldP spid="64558" grpId="0"/>
      <p:bldP spid="645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457200" y="1371600"/>
            <a:ext cx="845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Mét thöa ruéng h×nh ch÷ nhËt cã chiÒu dµi 64m</a:t>
            </a:r>
          </a:p>
        </p:txBody>
      </p:sp>
      <p:grpSp>
        <p:nvGrpSpPr>
          <p:cNvPr id="51232" name="Group 32"/>
          <p:cNvGrpSpPr>
            <a:grpSpLocks/>
          </p:cNvGrpSpPr>
          <p:nvPr/>
        </p:nvGrpSpPr>
        <p:grpSpPr bwMode="auto">
          <a:xfrm>
            <a:off x="228600" y="2452688"/>
            <a:ext cx="8382000" cy="595312"/>
            <a:chOff x="144" y="1545"/>
            <a:chExt cx="5280" cy="375"/>
          </a:xfrm>
        </p:grpSpPr>
        <p:sp>
          <p:nvSpPr>
            <p:cNvPr id="51205" name="Text Box 5"/>
            <p:cNvSpPr txBox="1">
              <a:spLocks noChangeArrowheads="1"/>
            </p:cNvSpPr>
            <p:nvPr/>
          </p:nvSpPr>
          <p:spPr bwMode="auto">
            <a:xfrm>
              <a:off x="144" y="1555"/>
              <a:ext cx="528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vµ chiÒu réng 25m. Trung b×nh cø 1m  ruéng ®ã</a:t>
              </a:r>
            </a:p>
          </p:txBody>
        </p:sp>
        <p:sp>
          <p:nvSpPr>
            <p:cNvPr id="51206" name="Text Box 6"/>
            <p:cNvSpPr txBox="1">
              <a:spLocks noChangeArrowheads="1"/>
            </p:cNvSpPr>
            <p:nvPr/>
          </p:nvSpPr>
          <p:spPr bwMode="auto">
            <a:xfrm>
              <a:off x="3997" y="1545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2</a:t>
              </a:r>
            </a:p>
          </p:txBody>
        </p:sp>
      </p:grpSp>
      <p:grpSp>
        <p:nvGrpSpPr>
          <p:cNvPr id="51230" name="Group 30"/>
          <p:cNvGrpSpPr>
            <a:grpSpLocks/>
          </p:cNvGrpSpPr>
          <p:nvPr/>
        </p:nvGrpSpPr>
        <p:grpSpPr bwMode="auto">
          <a:xfrm>
            <a:off x="228600" y="3373438"/>
            <a:ext cx="8229600" cy="1122362"/>
            <a:chOff x="192" y="1933"/>
            <a:chExt cx="5184" cy="707"/>
          </a:xfrm>
        </p:grpSpPr>
        <p:sp>
          <p:nvSpPr>
            <p:cNvPr id="51207" name="Text Box 7"/>
            <p:cNvSpPr txBox="1">
              <a:spLocks noChangeArrowheads="1"/>
            </p:cNvSpPr>
            <p:nvPr/>
          </p:nvSpPr>
          <p:spPr bwMode="auto">
            <a:xfrm>
              <a:off x="192" y="2077"/>
              <a:ext cx="240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th× thu ho¹ch ®­îc</a:t>
              </a:r>
            </a:p>
          </p:txBody>
        </p:sp>
        <p:grpSp>
          <p:nvGrpSpPr>
            <p:cNvPr id="51213" name="Group 13"/>
            <p:cNvGrpSpPr>
              <a:grpSpLocks/>
            </p:cNvGrpSpPr>
            <p:nvPr/>
          </p:nvGrpSpPr>
          <p:grpSpPr bwMode="auto">
            <a:xfrm>
              <a:off x="2208" y="1933"/>
              <a:ext cx="576" cy="707"/>
              <a:chOff x="2016" y="1872"/>
              <a:chExt cx="576" cy="707"/>
            </a:xfrm>
          </p:grpSpPr>
          <p:sp>
            <p:nvSpPr>
              <p:cNvPr id="51214" name="Text Box 14"/>
              <p:cNvSpPr txBox="1">
                <a:spLocks noChangeArrowheads="1"/>
              </p:cNvSpPr>
              <p:nvPr/>
            </p:nvSpPr>
            <p:spPr bwMode="auto">
              <a:xfrm>
                <a:off x="2064" y="1872"/>
                <a:ext cx="52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1</a:t>
                </a:r>
              </a:p>
            </p:txBody>
          </p:sp>
          <p:sp>
            <p:nvSpPr>
              <p:cNvPr id="51215" name="Text Box 15"/>
              <p:cNvSpPr txBox="1">
                <a:spLocks noChangeArrowheads="1"/>
              </p:cNvSpPr>
              <p:nvPr/>
            </p:nvSpPr>
            <p:spPr bwMode="auto">
              <a:xfrm>
                <a:off x="2064" y="2214"/>
                <a:ext cx="52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2</a:t>
                </a:r>
              </a:p>
            </p:txBody>
          </p:sp>
          <p:sp>
            <p:nvSpPr>
              <p:cNvPr id="51216" name="Line 16"/>
              <p:cNvSpPr>
                <a:spLocks noChangeShapeType="1"/>
              </p:cNvSpPr>
              <p:nvPr/>
            </p:nvSpPr>
            <p:spPr bwMode="auto">
              <a:xfrm>
                <a:off x="2016" y="2230"/>
                <a:ext cx="3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23" name="Text Box 23"/>
            <p:cNvSpPr txBox="1">
              <a:spLocks noChangeArrowheads="1"/>
            </p:cNvSpPr>
            <p:nvPr/>
          </p:nvSpPr>
          <p:spPr bwMode="auto">
            <a:xfrm>
              <a:off x="2544" y="2077"/>
              <a:ext cx="283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kg thãc. Hái trªn c¶ thöa</a:t>
              </a:r>
            </a:p>
          </p:txBody>
        </p:sp>
      </p:grpSp>
      <p:sp>
        <p:nvSpPr>
          <p:cNvPr id="51229" name="Text Box 29"/>
          <p:cNvSpPr txBox="1">
            <a:spLocks noChangeArrowheads="1"/>
          </p:cNvSpPr>
          <p:nvPr/>
        </p:nvSpPr>
        <p:spPr bwMode="auto">
          <a:xfrm>
            <a:off x="228600" y="4678363"/>
            <a:ext cx="8991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ruéng ®ã ng­êi ta thu ho¹ch ®­îc bao nhiªu t¹ thãc?</a:t>
            </a:r>
          </a:p>
        </p:txBody>
      </p:sp>
      <p:sp>
        <p:nvSpPr>
          <p:cNvPr id="51231" name="Text Box 31"/>
          <p:cNvSpPr txBox="1">
            <a:spLocks noChangeArrowheads="1"/>
          </p:cNvSpPr>
          <p:nvPr/>
        </p:nvSpPr>
        <p:spPr bwMode="auto">
          <a:xfrm>
            <a:off x="3048000" y="533400"/>
            <a:ext cx="2514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Bµi 4</a:t>
            </a:r>
          </a:p>
        </p:txBody>
      </p:sp>
      <p:pic>
        <p:nvPicPr>
          <p:cNvPr id="51233" name="Picture 33" descr="POINSET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0" y="5026025"/>
            <a:ext cx="2000250" cy="1831975"/>
          </a:xfrm>
          <a:prstGeom prst="rect">
            <a:avLst/>
          </a:prstGeom>
          <a:noFill/>
        </p:spPr>
      </p:pic>
      <p:pic>
        <p:nvPicPr>
          <p:cNvPr id="51234" name="Picture 34" descr="POINSET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82550"/>
            <a:ext cx="1752600" cy="1746250"/>
          </a:xfrm>
          <a:prstGeom prst="rect">
            <a:avLst/>
          </a:prstGeom>
          <a:noFill/>
        </p:spPr>
      </p:pic>
      <p:pic>
        <p:nvPicPr>
          <p:cNvPr id="51235" name="Picture 35" descr="POINSET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312025" y="79375"/>
            <a:ext cx="1752600" cy="1746250"/>
          </a:xfrm>
          <a:prstGeom prst="rect">
            <a:avLst/>
          </a:prstGeom>
          <a:noFill/>
        </p:spPr>
      </p:pic>
      <p:pic>
        <p:nvPicPr>
          <p:cNvPr id="51236" name="Picture 36" descr="POINSET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155575" y="5032375"/>
            <a:ext cx="1752600" cy="1746250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/>
      <p:bldP spid="51229" grpId="0"/>
      <p:bldP spid="512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3657600" y="1371600"/>
            <a:ext cx="495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 chiÒu dµi        : 64m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3657600" y="2438400"/>
            <a:ext cx="487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/>
              <a:t> chiÒu réng      : 25m</a:t>
            </a: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2438400" y="480060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>
                <a:solidFill>
                  <a:srgbClr val="FFFF00"/>
                </a:solidFill>
              </a:rPr>
              <a:t> C¶ thöa ruéng thu ho¹ch: …. t¹ thãc?</a:t>
            </a:r>
          </a:p>
        </p:txBody>
      </p:sp>
      <p:sp>
        <p:nvSpPr>
          <p:cNvPr id="52244" name="AutoShape 20"/>
          <p:cNvSpPr>
            <a:spLocks noChangeArrowheads="1"/>
          </p:cNvSpPr>
          <p:nvPr/>
        </p:nvSpPr>
        <p:spPr bwMode="auto">
          <a:xfrm flipH="1">
            <a:off x="0" y="609600"/>
            <a:ext cx="3276600" cy="1676400"/>
          </a:xfrm>
          <a:prstGeom prst="cloudCallout">
            <a:avLst>
              <a:gd name="adj1" fmla="val -54120"/>
              <a:gd name="adj2" fmla="val 7670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/>
              <a:t>Bµi to¸n cho biÕt g×?</a:t>
            </a:r>
          </a:p>
        </p:txBody>
      </p:sp>
      <p:sp>
        <p:nvSpPr>
          <p:cNvPr id="52245" name="AutoShape 21"/>
          <p:cNvSpPr>
            <a:spLocks noChangeArrowheads="1"/>
          </p:cNvSpPr>
          <p:nvPr/>
        </p:nvSpPr>
        <p:spPr bwMode="auto">
          <a:xfrm flipH="1">
            <a:off x="0" y="5105400"/>
            <a:ext cx="2133600" cy="1600200"/>
          </a:xfrm>
          <a:prstGeom prst="wedgeEllipseCallout">
            <a:avLst>
              <a:gd name="adj1" fmla="val -111088"/>
              <a:gd name="adj2" fmla="val -288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/>
              <a:t>Bµi to¸n hái g×?</a:t>
            </a:r>
          </a:p>
        </p:txBody>
      </p:sp>
      <p:grpSp>
        <p:nvGrpSpPr>
          <p:cNvPr id="52248" name="Group 24"/>
          <p:cNvGrpSpPr>
            <a:grpSpLocks/>
          </p:cNvGrpSpPr>
          <p:nvPr/>
        </p:nvGrpSpPr>
        <p:grpSpPr bwMode="auto">
          <a:xfrm>
            <a:off x="3657600" y="3221038"/>
            <a:ext cx="5105400" cy="1122362"/>
            <a:chOff x="2304" y="2195"/>
            <a:chExt cx="3216" cy="707"/>
          </a:xfrm>
        </p:grpSpPr>
        <p:grpSp>
          <p:nvGrpSpPr>
            <p:cNvPr id="52237" name="Group 13"/>
            <p:cNvGrpSpPr>
              <a:grpSpLocks/>
            </p:cNvGrpSpPr>
            <p:nvPr/>
          </p:nvGrpSpPr>
          <p:grpSpPr bwMode="auto">
            <a:xfrm>
              <a:off x="4128" y="2195"/>
              <a:ext cx="576" cy="707"/>
              <a:chOff x="2016" y="1872"/>
              <a:chExt cx="576" cy="707"/>
            </a:xfrm>
          </p:grpSpPr>
          <p:sp>
            <p:nvSpPr>
              <p:cNvPr id="52238" name="Text Box 14"/>
              <p:cNvSpPr txBox="1">
                <a:spLocks noChangeArrowheads="1"/>
              </p:cNvSpPr>
              <p:nvPr/>
            </p:nvSpPr>
            <p:spPr bwMode="auto">
              <a:xfrm>
                <a:off x="2064" y="1872"/>
                <a:ext cx="52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1</a:t>
                </a:r>
              </a:p>
            </p:txBody>
          </p:sp>
          <p:sp>
            <p:nvSpPr>
              <p:cNvPr id="52239" name="Text Box 15"/>
              <p:cNvSpPr txBox="1">
                <a:spLocks noChangeArrowheads="1"/>
              </p:cNvSpPr>
              <p:nvPr/>
            </p:nvSpPr>
            <p:spPr bwMode="auto">
              <a:xfrm>
                <a:off x="2064" y="2214"/>
                <a:ext cx="52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2</a:t>
                </a:r>
              </a:p>
            </p:txBody>
          </p:sp>
          <p:sp>
            <p:nvSpPr>
              <p:cNvPr id="52240" name="Line 16"/>
              <p:cNvSpPr>
                <a:spLocks noChangeShapeType="1"/>
              </p:cNvSpPr>
              <p:nvPr/>
            </p:nvSpPr>
            <p:spPr bwMode="auto">
              <a:xfrm>
                <a:off x="2016" y="2230"/>
                <a:ext cx="3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2241" name="Text Box 17"/>
            <p:cNvSpPr txBox="1">
              <a:spLocks noChangeArrowheads="1"/>
            </p:cNvSpPr>
            <p:nvPr/>
          </p:nvSpPr>
          <p:spPr bwMode="auto">
            <a:xfrm>
              <a:off x="2304" y="2352"/>
              <a:ext cx="182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en-US"/>
                <a:t> 1m  thu ho¹ch:</a:t>
              </a:r>
            </a:p>
          </p:txBody>
        </p:sp>
        <p:sp>
          <p:nvSpPr>
            <p:cNvPr id="52242" name="Text Box 18"/>
            <p:cNvSpPr txBox="1">
              <a:spLocks noChangeArrowheads="1"/>
            </p:cNvSpPr>
            <p:nvPr/>
          </p:nvSpPr>
          <p:spPr bwMode="auto">
            <a:xfrm>
              <a:off x="4464" y="2352"/>
              <a:ext cx="105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kg thãc</a:t>
              </a:r>
            </a:p>
          </p:txBody>
        </p:sp>
        <p:sp>
          <p:nvSpPr>
            <p:cNvPr id="52247" name="Text Box 23"/>
            <p:cNvSpPr txBox="1">
              <a:spLocks noChangeArrowheads="1"/>
            </p:cNvSpPr>
            <p:nvPr/>
          </p:nvSpPr>
          <p:spPr bwMode="auto">
            <a:xfrm>
              <a:off x="2784" y="2313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2</a:t>
              </a:r>
            </a:p>
          </p:txBody>
        </p:sp>
      </p:grpSp>
      <p:pic>
        <p:nvPicPr>
          <p:cNvPr id="52250" name="Picture 26" descr="POINSET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0" y="5026025"/>
            <a:ext cx="2000250" cy="1831975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2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2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/>
      <p:bldP spid="52230" grpId="0"/>
      <p:bldP spid="52243" grpId="0"/>
      <p:bldP spid="52244" grpId="0" animBg="1"/>
      <p:bldP spid="5224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3352800" y="609600"/>
            <a:ext cx="2743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00"/>
                </a:solidFill>
              </a:rPr>
              <a:t>Bµi gi¶i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2133600" y="1600200"/>
            <a:ext cx="510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DiÖn tÝch thöa ruéng ®ã lµ:</a:t>
            </a:r>
          </a:p>
        </p:txBody>
      </p:sp>
      <p:grpSp>
        <p:nvGrpSpPr>
          <p:cNvPr id="53265" name="Group 17"/>
          <p:cNvGrpSpPr>
            <a:grpSpLocks/>
          </p:cNvGrpSpPr>
          <p:nvPr/>
        </p:nvGrpSpPr>
        <p:grpSpPr bwMode="auto">
          <a:xfrm>
            <a:off x="2667000" y="2300288"/>
            <a:ext cx="4191000" cy="641350"/>
            <a:chOff x="1680" y="1449"/>
            <a:chExt cx="2640" cy="404"/>
          </a:xfrm>
        </p:grpSpPr>
        <p:sp>
          <p:nvSpPr>
            <p:cNvPr id="53254" name="Text Box 6"/>
            <p:cNvSpPr txBox="1">
              <a:spLocks noChangeArrowheads="1"/>
            </p:cNvSpPr>
            <p:nvPr/>
          </p:nvSpPr>
          <p:spPr bwMode="auto">
            <a:xfrm>
              <a:off x="1680" y="1488"/>
              <a:ext cx="264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64  x  25  =  1600 ( m  )</a:t>
              </a:r>
            </a:p>
          </p:txBody>
        </p:sp>
        <p:sp>
          <p:nvSpPr>
            <p:cNvPr id="53255" name="Text Box 7"/>
            <p:cNvSpPr txBox="1">
              <a:spLocks noChangeArrowheads="1"/>
            </p:cNvSpPr>
            <p:nvPr/>
          </p:nvSpPr>
          <p:spPr bwMode="auto">
            <a:xfrm>
              <a:off x="3888" y="1449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2</a:t>
              </a:r>
            </a:p>
          </p:txBody>
        </p:sp>
      </p:grp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2133600" y="3124200"/>
            <a:ext cx="6629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Sè kg thãc thu ho¹ch ®­îc lµ</a:t>
            </a:r>
          </a:p>
        </p:txBody>
      </p:sp>
      <p:grpSp>
        <p:nvGrpSpPr>
          <p:cNvPr id="53262" name="Group 14"/>
          <p:cNvGrpSpPr>
            <a:grpSpLocks/>
          </p:cNvGrpSpPr>
          <p:nvPr/>
        </p:nvGrpSpPr>
        <p:grpSpPr bwMode="auto">
          <a:xfrm>
            <a:off x="2667000" y="3810000"/>
            <a:ext cx="4876800" cy="1122363"/>
            <a:chOff x="1200" y="2736"/>
            <a:chExt cx="3072" cy="707"/>
          </a:xfrm>
        </p:grpSpPr>
        <p:grpSp>
          <p:nvGrpSpPr>
            <p:cNvPr id="53256" name="Group 8"/>
            <p:cNvGrpSpPr>
              <a:grpSpLocks/>
            </p:cNvGrpSpPr>
            <p:nvPr/>
          </p:nvGrpSpPr>
          <p:grpSpPr bwMode="auto">
            <a:xfrm>
              <a:off x="1200" y="2736"/>
              <a:ext cx="576" cy="707"/>
              <a:chOff x="2016" y="1872"/>
              <a:chExt cx="576" cy="707"/>
            </a:xfrm>
          </p:grpSpPr>
          <p:sp>
            <p:nvSpPr>
              <p:cNvPr id="53257" name="Text Box 9"/>
              <p:cNvSpPr txBox="1">
                <a:spLocks noChangeArrowheads="1"/>
              </p:cNvSpPr>
              <p:nvPr/>
            </p:nvSpPr>
            <p:spPr bwMode="auto">
              <a:xfrm>
                <a:off x="2064" y="1872"/>
                <a:ext cx="52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1</a:t>
                </a:r>
              </a:p>
            </p:txBody>
          </p:sp>
          <p:sp>
            <p:nvSpPr>
              <p:cNvPr id="53258" name="Text Box 10"/>
              <p:cNvSpPr txBox="1">
                <a:spLocks noChangeArrowheads="1"/>
              </p:cNvSpPr>
              <p:nvPr/>
            </p:nvSpPr>
            <p:spPr bwMode="auto">
              <a:xfrm>
                <a:off x="2064" y="2214"/>
                <a:ext cx="52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2</a:t>
                </a:r>
              </a:p>
            </p:txBody>
          </p:sp>
          <p:sp>
            <p:nvSpPr>
              <p:cNvPr id="53259" name="Line 11"/>
              <p:cNvSpPr>
                <a:spLocks noChangeShapeType="1"/>
              </p:cNvSpPr>
              <p:nvPr/>
            </p:nvSpPr>
            <p:spPr bwMode="auto">
              <a:xfrm>
                <a:off x="2016" y="2230"/>
                <a:ext cx="3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3261" name="Text Box 13"/>
            <p:cNvSpPr txBox="1">
              <a:spLocks noChangeArrowheads="1"/>
            </p:cNvSpPr>
            <p:nvPr/>
          </p:nvSpPr>
          <p:spPr bwMode="auto">
            <a:xfrm>
              <a:off x="1632" y="2880"/>
              <a:ext cx="264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x  1600  =  800 ( kg )</a:t>
              </a:r>
            </a:p>
          </p:txBody>
        </p:sp>
      </p:grpSp>
      <p:sp>
        <p:nvSpPr>
          <p:cNvPr id="53263" name="Text Box 15"/>
          <p:cNvSpPr txBox="1">
            <a:spLocks noChangeArrowheads="1"/>
          </p:cNvSpPr>
          <p:nvPr/>
        </p:nvSpPr>
        <p:spPr bwMode="auto">
          <a:xfrm>
            <a:off x="2133600" y="5059363"/>
            <a:ext cx="5181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§æi: 800 kg  =  8 t¹</a:t>
            </a:r>
          </a:p>
        </p:txBody>
      </p:sp>
      <p:sp>
        <p:nvSpPr>
          <p:cNvPr id="53264" name="Text Box 16"/>
          <p:cNvSpPr txBox="1">
            <a:spLocks noChangeArrowheads="1"/>
          </p:cNvSpPr>
          <p:nvPr/>
        </p:nvSpPr>
        <p:spPr bwMode="auto">
          <a:xfrm>
            <a:off x="4724400" y="5943600"/>
            <a:ext cx="3276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§¸p sè: 8 t¹ thãc</a:t>
            </a:r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4724400" y="5943600"/>
            <a:ext cx="3276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§¸p sè: 8 t¹ thãc</a:t>
            </a:r>
          </a:p>
        </p:txBody>
      </p:sp>
      <p:pic>
        <p:nvPicPr>
          <p:cNvPr id="53267" name="Picture 19" descr="POINSET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0" y="5026025"/>
            <a:ext cx="2000250" cy="1831975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/>
      <p:bldP spid="53253" grpId="0"/>
      <p:bldP spid="53260" grpId="0"/>
      <p:bldP spid="53263" grpId="0"/>
      <p:bldP spid="53264" grpId="0"/>
      <p:bldP spid="5326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21675"/>
  <p:tag name="VIOLETTITLE" val="Toán 4 tiết 166 - Ôn tập về đại lượng(tiếp theo)"/>
  <p:tag name="VIOLETLESSON" val="101"/>
  <p:tag name="VIOLETCATID" val="8049779"/>
  <p:tag name="VIOLETSUBJECT" val="Toán học 4"/>
  <p:tag name="VIOLETAUTHORID" val="433602"/>
  <p:tag name="VIOLETAUTHORNAME" val="Trịnh Minh Chuyên"/>
  <p:tag name="VIOLETAUTHORAVATAR" val="3/6/0/2/433602.jpg"/>
  <p:tag name="VIOLETAUTHORADDRESS" val="Tr][ngf tiểu học Xuân Đài - Xuân Trường - Nam Định"/>
  <p:tag name="VIOLETDATE" val="2009-08-05 15:18:24"/>
  <p:tag name="VIOLETHIT" val="95"/>
  <p:tag name="VIOLETLIKE" val="0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71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68&quot;/&gt;&lt;/object&gt;&lt;object type=&quot;3&quot; unique_id=&quot;10008&quot;&gt;&lt;property id=&quot;20148&quot; value=&quot;5&quot;/&gt;&lt;property id=&quot;20300&quot; value=&quot;Slide 5&quot;/&gt;&lt;property id=&quot;20307&quot; value=&quot;269&quot;/&gt;&lt;/object&gt;&lt;object type=&quot;3&quot; unique_id=&quot;10009&quot;&gt;&lt;property id=&quot;20148&quot; value=&quot;5&quot;/&gt;&lt;property id=&quot;20300&quot; value=&quot;Slide 6&quot;/&gt;&lt;property id=&quot;20307&quot; value=&quot;266&quot;/&gt;&lt;/object&gt;&lt;object type=&quot;3&quot; unique_id=&quot;10010&quot;&gt;&lt;property id=&quot;20148&quot; value=&quot;5&quot;/&gt;&lt;property id=&quot;20300&quot; value=&quot;Slide 7&quot;/&gt;&lt;property id=&quot;20307&quot; value=&quot;261&quot;/&gt;&lt;/object&gt;&lt;object type=&quot;3&quot; unique_id=&quot;10011&quot;&gt;&lt;property id=&quot;20148&quot; value=&quot;5&quot;/&gt;&lt;property id=&quot;20300&quot; value=&quot;Slide 8&quot;/&gt;&lt;property id=&quot;20307&quot; value=&quot;262&quot;/&gt;&lt;/object&gt;&lt;object type=&quot;3&quot; unique_id=&quot;10012&quot;&gt;&lt;property id=&quot;20148&quot; value=&quot;5&quot;/&gt;&lt;property id=&quot;20300&quot; value=&quot;Slide 9&quot;/&gt;&lt;property id=&quot;20307&quot; value=&quot;263&quot;/&gt;&lt;/object&gt;&lt;object type=&quot;3&quot; unique_id=&quot;10013&quot;&gt;&lt;property id=&quot;20148&quot; value=&quot;5&quot;/&gt;&lt;property id=&quot;20300&quot; value=&quot;Slide 10&quot;/&gt;&lt;property id=&quot;20307&quot; value=&quot;27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444</TotalTime>
  <Words>608</Words>
  <Application>Microsoft Office PowerPoint</Application>
  <PresentationFormat>On-screen Show (4:3)</PresentationFormat>
  <Paragraphs>139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Stream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Administrator</cp:lastModifiedBy>
  <cp:revision>14</cp:revision>
  <dcterms:created xsi:type="dcterms:W3CDTF">2005-11-09T04:16:07Z</dcterms:created>
  <dcterms:modified xsi:type="dcterms:W3CDTF">2016-04-25T16:08:00Z</dcterms:modified>
</cp:coreProperties>
</file>